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24384000" cy="13716000"/>
  <p:notesSz cx="6858000" cy="9144000"/>
  <p:embeddedFontLst>
    <p:embeddedFont>
      <p:font typeface="Helvetica Neue" panose="02000503000000020004" pitchFamily="2" charset="0"/>
      <p:regular r:id="rId42"/>
      <p:bold r:id="rId43"/>
      <p:italic r:id="rId44"/>
      <p:boldItalic r:id="rId45"/>
    </p:embeddedFont>
    <p:embeddedFont>
      <p:font typeface="Helvetica Neue Light" panose="02000403000000020004" pitchFamily="2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7" roundtripDataSignature="AMtx7mhuPItn3mh3eWBNxkD6B5+RSrAI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75672E-26D5-7F4D-B10A-848F9DF82686}" v="20" dt="2024-01-16T21:34:19.5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6190"/>
  </p:normalViewPr>
  <p:slideViewPr>
    <p:cSldViewPr snapToGrid="0">
      <p:cViewPr varScale="1">
        <p:scale>
          <a:sx n="48" d="100"/>
          <a:sy n="48" d="100"/>
        </p:scale>
        <p:origin x="5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customschemas.google.com/relationships/presentationmetadata" Target="meta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son Thomas Ladner" userId="48a35c83-2c9f-4072-ab6f-537ab8055e5e" providerId="ADAL" clId="{0A75672E-26D5-7F4D-B10A-848F9DF82686}"/>
    <pc:docChg chg="undo custSel delSld modSld">
      <pc:chgData name="Jason Thomas Ladner" userId="48a35c83-2c9f-4072-ab6f-537ab8055e5e" providerId="ADAL" clId="{0A75672E-26D5-7F4D-B10A-848F9DF82686}" dt="2024-01-16T21:34:19.556" v="75" actId="1038"/>
      <pc:docMkLst>
        <pc:docMk/>
      </pc:docMkLst>
      <pc:sldChg chg="modNotesTx">
        <pc:chgData name="Jason Thomas Ladner" userId="48a35c83-2c9f-4072-ab6f-537ab8055e5e" providerId="ADAL" clId="{0A75672E-26D5-7F4D-B10A-848F9DF82686}" dt="2024-01-16T21:00:35.342" v="0" actId="20577"/>
        <pc:sldMkLst>
          <pc:docMk/>
          <pc:sldMk cId="0" sldId="257"/>
        </pc:sldMkLst>
      </pc:sldChg>
      <pc:sldChg chg="modNotesTx">
        <pc:chgData name="Jason Thomas Ladner" userId="48a35c83-2c9f-4072-ab6f-537ab8055e5e" providerId="ADAL" clId="{0A75672E-26D5-7F4D-B10A-848F9DF82686}" dt="2024-01-16T21:00:42.502" v="1" actId="20577"/>
        <pc:sldMkLst>
          <pc:docMk/>
          <pc:sldMk cId="0" sldId="258"/>
        </pc:sldMkLst>
      </pc:sldChg>
      <pc:sldChg chg="modNotesTx">
        <pc:chgData name="Jason Thomas Ladner" userId="48a35c83-2c9f-4072-ab6f-537ab8055e5e" providerId="ADAL" clId="{0A75672E-26D5-7F4D-B10A-848F9DF82686}" dt="2024-01-16T21:00:48.678" v="2" actId="20577"/>
        <pc:sldMkLst>
          <pc:docMk/>
          <pc:sldMk cId="0" sldId="260"/>
        </pc:sldMkLst>
      </pc:sldChg>
      <pc:sldChg chg="modNotesTx">
        <pc:chgData name="Jason Thomas Ladner" userId="48a35c83-2c9f-4072-ab6f-537ab8055e5e" providerId="ADAL" clId="{0A75672E-26D5-7F4D-B10A-848F9DF82686}" dt="2024-01-16T21:00:53.687" v="3" actId="20577"/>
        <pc:sldMkLst>
          <pc:docMk/>
          <pc:sldMk cId="0" sldId="262"/>
        </pc:sldMkLst>
      </pc:sldChg>
      <pc:sldChg chg="modNotesTx">
        <pc:chgData name="Jason Thomas Ladner" userId="48a35c83-2c9f-4072-ab6f-537ab8055e5e" providerId="ADAL" clId="{0A75672E-26D5-7F4D-B10A-848F9DF82686}" dt="2024-01-16T21:00:59.198" v="4" actId="20577"/>
        <pc:sldMkLst>
          <pc:docMk/>
          <pc:sldMk cId="0" sldId="263"/>
        </pc:sldMkLst>
      </pc:sldChg>
      <pc:sldChg chg="modNotesTx">
        <pc:chgData name="Jason Thomas Ladner" userId="48a35c83-2c9f-4072-ab6f-537ab8055e5e" providerId="ADAL" clId="{0A75672E-26D5-7F4D-B10A-848F9DF82686}" dt="2024-01-16T21:01:03.961" v="5" actId="20577"/>
        <pc:sldMkLst>
          <pc:docMk/>
          <pc:sldMk cId="0" sldId="264"/>
        </pc:sldMkLst>
      </pc:sldChg>
      <pc:sldChg chg="modNotesTx">
        <pc:chgData name="Jason Thomas Ladner" userId="48a35c83-2c9f-4072-ab6f-537ab8055e5e" providerId="ADAL" clId="{0A75672E-26D5-7F4D-B10A-848F9DF82686}" dt="2024-01-16T21:01:07.692" v="6" actId="20577"/>
        <pc:sldMkLst>
          <pc:docMk/>
          <pc:sldMk cId="0" sldId="265"/>
        </pc:sldMkLst>
      </pc:sldChg>
      <pc:sldChg chg="modNotesTx">
        <pc:chgData name="Jason Thomas Ladner" userId="48a35c83-2c9f-4072-ab6f-537ab8055e5e" providerId="ADAL" clId="{0A75672E-26D5-7F4D-B10A-848F9DF82686}" dt="2024-01-16T21:01:10.582" v="7" actId="20577"/>
        <pc:sldMkLst>
          <pc:docMk/>
          <pc:sldMk cId="0" sldId="266"/>
        </pc:sldMkLst>
      </pc:sldChg>
      <pc:sldChg chg="modNotesTx">
        <pc:chgData name="Jason Thomas Ladner" userId="48a35c83-2c9f-4072-ab6f-537ab8055e5e" providerId="ADAL" clId="{0A75672E-26D5-7F4D-B10A-848F9DF82686}" dt="2024-01-16T21:01:14.054" v="8" actId="20577"/>
        <pc:sldMkLst>
          <pc:docMk/>
          <pc:sldMk cId="0" sldId="267"/>
        </pc:sldMkLst>
      </pc:sldChg>
      <pc:sldChg chg="addSp modSp modNotesTx">
        <pc:chgData name="Jason Thomas Ladner" userId="48a35c83-2c9f-4072-ab6f-537ab8055e5e" providerId="ADAL" clId="{0A75672E-26D5-7F4D-B10A-848F9DF82686}" dt="2024-01-16T21:34:19.556" v="75" actId="1038"/>
        <pc:sldMkLst>
          <pc:docMk/>
          <pc:sldMk cId="0" sldId="268"/>
        </pc:sldMkLst>
        <pc:picChg chg="add mod">
          <ac:chgData name="Jason Thomas Ladner" userId="48a35c83-2c9f-4072-ab6f-537ab8055e5e" providerId="ADAL" clId="{0A75672E-26D5-7F4D-B10A-848F9DF82686}" dt="2024-01-16T21:34:19.556" v="75" actId="1038"/>
          <ac:picMkLst>
            <pc:docMk/>
            <pc:sldMk cId="0" sldId="268"/>
            <ac:picMk id="1026" creationId="{71053278-27F5-BE18-659C-DB82B01BA7A7}"/>
          </ac:picMkLst>
        </pc:picChg>
      </pc:sldChg>
      <pc:sldChg chg="modNotesTx">
        <pc:chgData name="Jason Thomas Ladner" userId="48a35c83-2c9f-4072-ab6f-537ab8055e5e" providerId="ADAL" clId="{0A75672E-26D5-7F4D-B10A-848F9DF82686}" dt="2024-01-16T21:01:33.513" v="10" actId="20577"/>
        <pc:sldMkLst>
          <pc:docMk/>
          <pc:sldMk cId="0" sldId="269"/>
        </pc:sldMkLst>
      </pc:sldChg>
      <pc:sldChg chg="modNotesTx">
        <pc:chgData name="Jason Thomas Ladner" userId="48a35c83-2c9f-4072-ab6f-537ab8055e5e" providerId="ADAL" clId="{0A75672E-26D5-7F4D-B10A-848F9DF82686}" dt="2024-01-16T21:01:36.036" v="11" actId="20577"/>
        <pc:sldMkLst>
          <pc:docMk/>
          <pc:sldMk cId="0" sldId="270"/>
        </pc:sldMkLst>
      </pc:sldChg>
      <pc:sldChg chg="modNotesTx">
        <pc:chgData name="Jason Thomas Ladner" userId="48a35c83-2c9f-4072-ab6f-537ab8055e5e" providerId="ADAL" clId="{0A75672E-26D5-7F4D-B10A-848F9DF82686}" dt="2024-01-16T21:01:50.483" v="14" actId="20577"/>
        <pc:sldMkLst>
          <pc:docMk/>
          <pc:sldMk cId="0" sldId="271"/>
        </pc:sldMkLst>
      </pc:sldChg>
      <pc:sldChg chg="modSp mod modNotesTx">
        <pc:chgData name="Jason Thomas Ladner" userId="48a35c83-2c9f-4072-ab6f-537ab8055e5e" providerId="ADAL" clId="{0A75672E-26D5-7F4D-B10A-848F9DF82686}" dt="2024-01-16T21:02:42.145" v="28" actId="1036"/>
        <pc:sldMkLst>
          <pc:docMk/>
          <pc:sldMk cId="0" sldId="272"/>
        </pc:sldMkLst>
        <pc:spChg chg="mod">
          <ac:chgData name="Jason Thomas Ladner" userId="48a35c83-2c9f-4072-ab6f-537ab8055e5e" providerId="ADAL" clId="{0A75672E-26D5-7F4D-B10A-848F9DF82686}" dt="2024-01-16T21:02:42.145" v="28" actId="1036"/>
          <ac:spMkLst>
            <pc:docMk/>
            <pc:sldMk cId="0" sldId="272"/>
            <ac:spMk id="173" creationId="{00000000-0000-0000-0000-000000000000}"/>
          </ac:spMkLst>
        </pc:spChg>
      </pc:sldChg>
      <pc:sldChg chg="modNotesTx">
        <pc:chgData name="Jason Thomas Ladner" userId="48a35c83-2c9f-4072-ab6f-537ab8055e5e" providerId="ADAL" clId="{0A75672E-26D5-7F4D-B10A-848F9DF82686}" dt="2024-01-16T21:02:47.864" v="29" actId="20577"/>
        <pc:sldMkLst>
          <pc:docMk/>
          <pc:sldMk cId="0" sldId="273"/>
        </pc:sldMkLst>
      </pc:sldChg>
      <pc:sldChg chg="modNotesTx">
        <pc:chgData name="Jason Thomas Ladner" userId="48a35c83-2c9f-4072-ab6f-537ab8055e5e" providerId="ADAL" clId="{0A75672E-26D5-7F4D-B10A-848F9DF82686}" dt="2024-01-16T21:02:51.424" v="30" actId="20577"/>
        <pc:sldMkLst>
          <pc:docMk/>
          <pc:sldMk cId="0" sldId="274"/>
        </pc:sldMkLst>
      </pc:sldChg>
      <pc:sldChg chg="modNotesTx">
        <pc:chgData name="Jason Thomas Ladner" userId="48a35c83-2c9f-4072-ab6f-537ab8055e5e" providerId="ADAL" clId="{0A75672E-26D5-7F4D-B10A-848F9DF82686}" dt="2024-01-16T21:02:53.780" v="31" actId="20577"/>
        <pc:sldMkLst>
          <pc:docMk/>
          <pc:sldMk cId="0" sldId="275"/>
        </pc:sldMkLst>
      </pc:sldChg>
      <pc:sldChg chg="modNotesTx">
        <pc:chgData name="Jason Thomas Ladner" userId="48a35c83-2c9f-4072-ab6f-537ab8055e5e" providerId="ADAL" clId="{0A75672E-26D5-7F4D-B10A-848F9DF82686}" dt="2024-01-16T21:02:57.354" v="32" actId="20577"/>
        <pc:sldMkLst>
          <pc:docMk/>
          <pc:sldMk cId="0" sldId="276"/>
        </pc:sldMkLst>
      </pc:sldChg>
      <pc:sldChg chg="modNotesTx">
        <pc:chgData name="Jason Thomas Ladner" userId="48a35c83-2c9f-4072-ab6f-537ab8055e5e" providerId="ADAL" clId="{0A75672E-26D5-7F4D-B10A-848F9DF82686}" dt="2024-01-16T21:02:59.834" v="33" actId="20577"/>
        <pc:sldMkLst>
          <pc:docMk/>
          <pc:sldMk cId="0" sldId="277"/>
        </pc:sldMkLst>
      </pc:sldChg>
      <pc:sldChg chg="modNotesTx">
        <pc:chgData name="Jason Thomas Ladner" userId="48a35c83-2c9f-4072-ab6f-537ab8055e5e" providerId="ADAL" clId="{0A75672E-26D5-7F4D-B10A-848F9DF82686}" dt="2024-01-16T21:03:03.126" v="34" actId="20577"/>
        <pc:sldMkLst>
          <pc:docMk/>
          <pc:sldMk cId="0" sldId="278"/>
        </pc:sldMkLst>
      </pc:sldChg>
      <pc:sldChg chg="modNotesTx">
        <pc:chgData name="Jason Thomas Ladner" userId="48a35c83-2c9f-4072-ab6f-537ab8055e5e" providerId="ADAL" clId="{0A75672E-26D5-7F4D-B10A-848F9DF82686}" dt="2024-01-16T21:03:06.289" v="35" actId="20577"/>
        <pc:sldMkLst>
          <pc:docMk/>
          <pc:sldMk cId="0" sldId="279"/>
        </pc:sldMkLst>
      </pc:sldChg>
      <pc:sldChg chg="modNotesTx">
        <pc:chgData name="Jason Thomas Ladner" userId="48a35c83-2c9f-4072-ab6f-537ab8055e5e" providerId="ADAL" clId="{0A75672E-26D5-7F4D-B10A-848F9DF82686}" dt="2024-01-16T21:03:09.469" v="36" actId="20577"/>
        <pc:sldMkLst>
          <pc:docMk/>
          <pc:sldMk cId="0" sldId="280"/>
        </pc:sldMkLst>
      </pc:sldChg>
      <pc:sldChg chg="modNotesTx">
        <pc:chgData name="Jason Thomas Ladner" userId="48a35c83-2c9f-4072-ab6f-537ab8055e5e" providerId="ADAL" clId="{0A75672E-26D5-7F4D-B10A-848F9DF82686}" dt="2024-01-16T21:03:12.372" v="37" actId="20577"/>
        <pc:sldMkLst>
          <pc:docMk/>
          <pc:sldMk cId="0" sldId="281"/>
        </pc:sldMkLst>
      </pc:sldChg>
      <pc:sldChg chg="modNotesTx">
        <pc:chgData name="Jason Thomas Ladner" userId="48a35c83-2c9f-4072-ab6f-537ab8055e5e" providerId="ADAL" clId="{0A75672E-26D5-7F4D-B10A-848F9DF82686}" dt="2024-01-16T21:03:15.680" v="38" actId="20577"/>
        <pc:sldMkLst>
          <pc:docMk/>
          <pc:sldMk cId="0" sldId="282"/>
        </pc:sldMkLst>
      </pc:sldChg>
      <pc:sldChg chg="modNotesTx">
        <pc:chgData name="Jason Thomas Ladner" userId="48a35c83-2c9f-4072-ab6f-537ab8055e5e" providerId="ADAL" clId="{0A75672E-26D5-7F4D-B10A-848F9DF82686}" dt="2024-01-16T21:03:17.956" v="39" actId="20577"/>
        <pc:sldMkLst>
          <pc:docMk/>
          <pc:sldMk cId="0" sldId="283"/>
        </pc:sldMkLst>
      </pc:sldChg>
      <pc:sldChg chg="modNotesTx">
        <pc:chgData name="Jason Thomas Ladner" userId="48a35c83-2c9f-4072-ab6f-537ab8055e5e" providerId="ADAL" clId="{0A75672E-26D5-7F4D-B10A-848F9DF82686}" dt="2024-01-16T21:03:21.386" v="40" actId="20577"/>
        <pc:sldMkLst>
          <pc:docMk/>
          <pc:sldMk cId="0" sldId="284"/>
        </pc:sldMkLst>
      </pc:sldChg>
      <pc:sldChg chg="modNotesTx">
        <pc:chgData name="Jason Thomas Ladner" userId="48a35c83-2c9f-4072-ab6f-537ab8055e5e" providerId="ADAL" clId="{0A75672E-26D5-7F4D-B10A-848F9DF82686}" dt="2024-01-16T21:03:23.959" v="41" actId="20577"/>
        <pc:sldMkLst>
          <pc:docMk/>
          <pc:sldMk cId="0" sldId="285"/>
        </pc:sldMkLst>
      </pc:sldChg>
      <pc:sldChg chg="modNotesTx">
        <pc:chgData name="Jason Thomas Ladner" userId="48a35c83-2c9f-4072-ab6f-537ab8055e5e" providerId="ADAL" clId="{0A75672E-26D5-7F4D-B10A-848F9DF82686}" dt="2024-01-16T21:03:28.173" v="42" actId="20577"/>
        <pc:sldMkLst>
          <pc:docMk/>
          <pc:sldMk cId="0" sldId="286"/>
        </pc:sldMkLst>
      </pc:sldChg>
      <pc:sldChg chg="modNotesTx">
        <pc:chgData name="Jason Thomas Ladner" userId="48a35c83-2c9f-4072-ab6f-537ab8055e5e" providerId="ADAL" clId="{0A75672E-26D5-7F4D-B10A-848F9DF82686}" dt="2024-01-16T21:03:31.207" v="43" actId="20577"/>
        <pc:sldMkLst>
          <pc:docMk/>
          <pc:sldMk cId="0" sldId="287"/>
        </pc:sldMkLst>
      </pc:sldChg>
      <pc:sldChg chg="modNotesTx">
        <pc:chgData name="Jason Thomas Ladner" userId="48a35c83-2c9f-4072-ab6f-537ab8055e5e" providerId="ADAL" clId="{0A75672E-26D5-7F4D-B10A-848F9DF82686}" dt="2024-01-16T21:03:33.398" v="44" actId="20577"/>
        <pc:sldMkLst>
          <pc:docMk/>
          <pc:sldMk cId="0" sldId="288"/>
        </pc:sldMkLst>
      </pc:sldChg>
      <pc:sldChg chg="modNotesTx">
        <pc:chgData name="Jason Thomas Ladner" userId="48a35c83-2c9f-4072-ab6f-537ab8055e5e" providerId="ADAL" clId="{0A75672E-26D5-7F4D-B10A-848F9DF82686}" dt="2024-01-16T21:03:36.641" v="45" actId="20577"/>
        <pc:sldMkLst>
          <pc:docMk/>
          <pc:sldMk cId="0" sldId="289"/>
        </pc:sldMkLst>
      </pc:sldChg>
      <pc:sldChg chg="modNotesTx">
        <pc:chgData name="Jason Thomas Ladner" userId="48a35c83-2c9f-4072-ab6f-537ab8055e5e" providerId="ADAL" clId="{0A75672E-26D5-7F4D-B10A-848F9DF82686}" dt="2024-01-16T21:03:38.996" v="46" actId="20577"/>
        <pc:sldMkLst>
          <pc:docMk/>
          <pc:sldMk cId="0" sldId="290"/>
        </pc:sldMkLst>
      </pc:sldChg>
      <pc:sldChg chg="modNotesTx">
        <pc:chgData name="Jason Thomas Ladner" userId="48a35c83-2c9f-4072-ab6f-537ab8055e5e" providerId="ADAL" clId="{0A75672E-26D5-7F4D-B10A-848F9DF82686}" dt="2024-01-16T21:03:42.016" v="47" actId="20577"/>
        <pc:sldMkLst>
          <pc:docMk/>
          <pc:sldMk cId="0" sldId="291"/>
        </pc:sldMkLst>
      </pc:sldChg>
      <pc:sldChg chg="modNotesTx">
        <pc:chgData name="Jason Thomas Ladner" userId="48a35c83-2c9f-4072-ab6f-537ab8055e5e" providerId="ADAL" clId="{0A75672E-26D5-7F4D-B10A-848F9DF82686}" dt="2024-01-16T21:03:44.198" v="48" actId="20577"/>
        <pc:sldMkLst>
          <pc:docMk/>
          <pc:sldMk cId="0" sldId="292"/>
        </pc:sldMkLst>
      </pc:sldChg>
      <pc:sldChg chg="modNotesTx">
        <pc:chgData name="Jason Thomas Ladner" userId="48a35c83-2c9f-4072-ab6f-537ab8055e5e" providerId="ADAL" clId="{0A75672E-26D5-7F4D-B10A-848F9DF82686}" dt="2024-01-16T21:03:47.473" v="49" actId="20577"/>
        <pc:sldMkLst>
          <pc:docMk/>
          <pc:sldMk cId="0" sldId="293"/>
        </pc:sldMkLst>
      </pc:sldChg>
      <pc:sldChg chg="modNotesTx">
        <pc:chgData name="Jason Thomas Ladner" userId="48a35c83-2c9f-4072-ab6f-537ab8055e5e" providerId="ADAL" clId="{0A75672E-26D5-7F4D-B10A-848F9DF82686}" dt="2024-01-16T21:03:49.735" v="50" actId="20577"/>
        <pc:sldMkLst>
          <pc:docMk/>
          <pc:sldMk cId="0" sldId="294"/>
        </pc:sldMkLst>
      </pc:sldChg>
      <pc:sldChg chg="del">
        <pc:chgData name="Jason Thomas Ladner" userId="48a35c83-2c9f-4072-ab6f-537ab8055e5e" providerId="ADAL" clId="{0A75672E-26D5-7F4D-B10A-848F9DF82686}" dt="2024-01-16T21:03:54.606" v="51" actId="2696"/>
        <pc:sldMkLst>
          <pc:docMk/>
          <pc:sldMk cId="0" sldId="295"/>
        </pc:sldMkLst>
      </pc:sldChg>
      <pc:sldChg chg="del">
        <pc:chgData name="Jason Thomas Ladner" userId="48a35c83-2c9f-4072-ab6f-537ab8055e5e" providerId="ADAL" clId="{0A75672E-26D5-7F4D-B10A-848F9DF82686}" dt="2024-01-16T21:03:54.617" v="54" actId="2696"/>
        <pc:sldMkLst>
          <pc:docMk/>
          <pc:sldMk cId="0" sldId="296"/>
        </pc:sldMkLst>
      </pc:sldChg>
      <pc:sldChg chg="del">
        <pc:chgData name="Jason Thomas Ladner" userId="48a35c83-2c9f-4072-ab6f-537ab8055e5e" providerId="ADAL" clId="{0A75672E-26D5-7F4D-B10A-848F9DF82686}" dt="2024-01-16T21:03:54.621" v="55" actId="2696"/>
        <pc:sldMkLst>
          <pc:docMk/>
          <pc:sldMk cId="0" sldId="297"/>
        </pc:sldMkLst>
      </pc:sldChg>
      <pc:sldChg chg="del">
        <pc:chgData name="Jason Thomas Ladner" userId="48a35c83-2c9f-4072-ab6f-537ab8055e5e" providerId="ADAL" clId="{0A75672E-26D5-7F4D-B10A-848F9DF82686}" dt="2024-01-16T21:03:54.608" v="52" actId="2696"/>
        <pc:sldMkLst>
          <pc:docMk/>
          <pc:sldMk cId="0" sldId="298"/>
        </pc:sldMkLst>
      </pc:sldChg>
      <pc:sldChg chg="del">
        <pc:chgData name="Jason Thomas Ladner" userId="48a35c83-2c9f-4072-ab6f-537ab8055e5e" providerId="ADAL" clId="{0A75672E-26D5-7F4D-B10A-848F9DF82686}" dt="2024-01-16T21:03:54.609" v="53" actId="2696"/>
        <pc:sldMkLst>
          <pc:docMk/>
          <pc:sldMk cId="0" sldId="29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" name="Google Shape;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" name="Google Shape;123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-"/>
            </a:pPr>
            <a:endParaRPr sz="1600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2" name="Google Shape;132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-"/>
            </a:pPr>
            <a:endParaRPr sz="1600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8" name="Google Shape;138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endParaRPr sz="16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af0df8095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g2af0df8095c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af0df8095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af0df8095c_0_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7" name="Google Shape;157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endParaRPr sz="1600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5" name="Google Shape;165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91040" lvl="0" indent="-2180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-"/>
            </a:pPr>
            <a:endParaRPr lang="en-US" sz="1600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0" name="Google Shape;170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91041" lvl="0" indent="-21801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-"/>
            </a:pPr>
            <a:endParaRPr sz="1600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91041" lvl="0" indent="-218016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-"/>
            </a:pPr>
            <a:endParaRPr sz="1600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2" name="Google Shape;182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91041" lvl="0" indent="-218016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-"/>
            </a:pPr>
            <a:endParaRPr sz="16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af0df809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af0df8095c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endParaRPr sz="1600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900" dirty="0"/>
          </a:p>
        </p:txBody>
      </p:sp>
      <p:sp>
        <p:nvSpPr>
          <p:cNvPr id="189" name="Google Shape;18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4" name="Google Shape;194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91041" lvl="0" indent="-21801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-"/>
            </a:pPr>
            <a:endParaRPr sz="1600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0" name="Google Shape;200;p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91041" lvl="0" indent="-21801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-"/>
            </a:pPr>
            <a:endParaRPr sz="1600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0" name="Google Shape;220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1" name="Google Shape;231;p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7" name="Google Shape;237;p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91041" lvl="0" indent="-218016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-"/>
            </a:pPr>
            <a:endParaRPr sz="1600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5" name="Google Shape;245;p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91041" lvl="0" indent="-21801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-"/>
            </a:pPr>
            <a:endParaRPr sz="1600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1" name="Google Shape;251;p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91041" lvl="0" indent="-21801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-"/>
            </a:pPr>
            <a:endParaRPr sz="1600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0" name="Google Shape;260;p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 u="sng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6" name="Google Shape;266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91041" marR="0" lvl="0" indent="-21801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-"/>
            </a:pPr>
            <a:endParaRPr sz="16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" name="Google Shape;70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91040" lvl="0" indent="-25294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150"/>
              <a:buFont typeface="Helvetica Neue"/>
              <a:buChar char="-"/>
            </a:pPr>
            <a:endParaRPr sz="1600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1" name="Google Shape;271;p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91041" lvl="0" indent="-21801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-"/>
            </a:pPr>
            <a:endParaRPr sz="1600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7" name="Google Shape;277;p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91041" lvl="0" indent="-218016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-"/>
            </a:pPr>
            <a:endParaRPr sz="1600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2" name="Google Shape;282;p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91041" lvl="0" indent="-25294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50"/>
              <a:buFont typeface="Helvetica Neue"/>
              <a:buChar char="-"/>
            </a:pPr>
            <a:endParaRPr sz="1600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7" name="Google Shape;287;p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91041" lvl="0" indent="-21801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-"/>
            </a:pPr>
            <a:endParaRPr sz="1600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2" name="Google Shape;292;p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91041" lvl="0" indent="-21801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-"/>
            </a:pPr>
            <a:endParaRPr sz="1600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7" name="Google Shape;297;p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91041" lvl="0" indent="-21801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-"/>
            </a:pPr>
            <a:endParaRPr sz="1600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3" name="Google Shape;303;p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9" name="Google Shape;309;p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91041" marR="0" lvl="0" indent="-218016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-"/>
            </a:pPr>
            <a:endParaRPr sz="1600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6" name="Google Shape;316;p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af0df8095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1" name="Google Shape;321;g2af0df8095c_0_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endParaRPr sz="160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 dirty="0"/>
          </a:p>
        </p:txBody>
      </p:sp>
      <p:sp>
        <p:nvSpPr>
          <p:cNvPr id="85" name="Google Shape;8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2" name="Google Shape;102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91041" lvl="0" indent="-218016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-"/>
            </a:pPr>
            <a:endParaRPr sz="160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0" name="Google Shape;110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6" name="Google Shape;116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endParaRPr sz="16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4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44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12;p44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3"/>
          <p:cNvSpPr txBox="1">
            <a:spLocks noGrp="1"/>
          </p:cNvSpPr>
          <p:nvPr>
            <p:ph type="body" idx="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i="1"/>
            </a:lvl1pPr>
            <a:lvl2pPr marL="914400" lvl="1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53"/>
          <p:cNvSpPr txBox="1">
            <a:spLocks noGrp="1"/>
          </p:cNvSpPr>
          <p:nvPr>
            <p:ph type="body" idx="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53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4"/>
          <p:cNvSpPr>
            <a:spLocks noGrp="1"/>
          </p:cNvSpPr>
          <p:nvPr>
            <p:ph type="pic" idx="2"/>
          </p:nvPr>
        </p:nvSpPr>
        <p:spPr>
          <a:xfrm>
            <a:off x="0" y="0"/>
            <a:ext cx="24384000" cy="16264467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54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5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5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5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1pPr>
            <a:lvl2pPr marL="914400" lvl="1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2pPr>
            <a:lvl3pPr marL="1371600" lvl="2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3pPr>
            <a:lvl4pPr marL="1828800" lvl="3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4pPr>
            <a:lvl5pPr marL="2286000" lvl="4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6" name="Google Shape;16;p45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">
  <p:cSld name="Photo - Horizontal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6"/>
          <p:cNvSpPr>
            <a:spLocks noGrp="1"/>
          </p:cNvSpPr>
          <p:nvPr>
            <p:ph type="pic" idx="2"/>
          </p:nvPr>
        </p:nvSpPr>
        <p:spPr>
          <a:xfrm>
            <a:off x="3124200" y="-38100"/>
            <a:ext cx="18135600" cy="12096698"/>
          </a:xfrm>
          <a:prstGeom prst="rect">
            <a:avLst/>
          </a:prstGeom>
          <a:noFill/>
          <a:ln>
            <a:noFill/>
          </a:ln>
        </p:spPr>
      </p:sp>
      <p:sp>
        <p:nvSpPr>
          <p:cNvPr id="19" name="Google Shape;19;p46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6"/>
          <p:cNvSpPr txBox="1">
            <a:spLocks noGrp="1"/>
          </p:cNvSpPr>
          <p:nvPr>
            <p:ph type="body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46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">
  <p:cSld name="Title - Cen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7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7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">
  <p:cSld name="Photo - Vertica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8"/>
          <p:cNvSpPr>
            <a:spLocks noGrp="1"/>
          </p:cNvSpPr>
          <p:nvPr>
            <p:ph type="pic" idx="2"/>
          </p:nvPr>
        </p:nvSpPr>
        <p:spPr>
          <a:xfrm>
            <a:off x="7950200" y="1104900"/>
            <a:ext cx="17259302" cy="11506201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Google Shape;27;p48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8"/>
          <p:cNvSpPr txBox="1">
            <a:spLocks noGrp="1"/>
          </p:cNvSpPr>
          <p:nvPr>
            <p:ph type="body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48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 - Top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9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9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0"/>
          <p:cNvSpPr>
            <a:spLocks noGrp="1"/>
          </p:cNvSpPr>
          <p:nvPr>
            <p:ph type="pic" idx="2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50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0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530225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1pPr>
            <a:lvl2pPr marL="914400" lvl="1" indent="-530225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2pPr>
            <a:lvl3pPr marL="1371600" lvl="2" indent="-530225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3pPr>
            <a:lvl4pPr marL="1828800" lvl="3" indent="-530225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4pPr>
            <a:lvl5pPr marL="2286000" lvl="4" indent="-530225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0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1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1pPr>
            <a:lvl2pPr marL="914400" lvl="1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2pPr>
            <a:lvl3pPr marL="1371600" lvl="2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3pPr>
            <a:lvl4pPr marL="1828800" lvl="3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4pPr>
            <a:lvl5pPr marL="2286000" lvl="4" indent="-609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1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2"/>
          <p:cNvSpPr>
            <a:spLocks noGrp="1"/>
          </p:cNvSpPr>
          <p:nvPr>
            <p:ph type="pic" idx="2"/>
          </p:nvPr>
        </p:nvSpPr>
        <p:spPr>
          <a:xfrm>
            <a:off x="15681340" y="7035800"/>
            <a:ext cx="8396678" cy="560070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52"/>
          <p:cNvSpPr>
            <a:spLocks noGrp="1"/>
          </p:cNvSpPr>
          <p:nvPr>
            <p:ph type="pic" idx="3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52"/>
          <p:cNvSpPr>
            <a:spLocks noGrp="1"/>
          </p:cNvSpPr>
          <p:nvPr>
            <p:ph type="pic" idx="4"/>
          </p:nvPr>
        </p:nvSpPr>
        <p:spPr>
          <a:xfrm>
            <a:off x="-304800" y="1130300"/>
            <a:ext cx="17202150" cy="114681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52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3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43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marR="0" lvl="0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43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tladner/PracticalComputing_Spring2021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tladner/PracticalComputing_Spring2021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tladner/BIO682_Spring2023/tree/main/Getting%20Started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practicalcomputing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 txBox="1">
            <a:spLocks noGrp="1"/>
          </p:cNvSpPr>
          <p:nvPr>
            <p:ph type="ctrTitle" idx="4294967295"/>
          </p:nvPr>
        </p:nvSpPr>
        <p:spPr>
          <a:xfrm>
            <a:off x="758155" y="350577"/>
            <a:ext cx="22867690" cy="2401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lang="en-US" sz="1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 &amp; Regular Expressions</a:t>
            </a:r>
            <a:endParaRPr sz="1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" name="Google Shape;60;p1"/>
          <p:cNvSpPr txBox="1">
            <a:spLocks noGrp="1"/>
          </p:cNvSpPr>
          <p:nvPr>
            <p:ph type="subTitle" idx="4294967295"/>
          </p:nvPr>
        </p:nvSpPr>
        <p:spPr>
          <a:xfrm>
            <a:off x="1778000" y="3221724"/>
            <a:ext cx="20828100" cy="24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Helvetica Neue"/>
              <a:buNone/>
            </a:pPr>
            <a:r>
              <a:rPr lang="en-US" sz="7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Spring 202</a:t>
            </a:r>
            <a:r>
              <a:rPr lang="en-US" sz="7300"/>
              <a:t>4</a:t>
            </a:r>
            <a:r>
              <a:rPr lang="en-US" sz="6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7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Week 1</a:t>
            </a:r>
            <a:endParaRPr sz="66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Helvetica Neue"/>
              <a:buNone/>
            </a:pPr>
            <a:r>
              <a:rPr lang="en-US" sz="7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January </a:t>
            </a:r>
            <a:r>
              <a:rPr lang="en-US" sz="7300"/>
              <a:t>19</a:t>
            </a:r>
            <a:r>
              <a:rPr lang="en-US" sz="7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202</a:t>
            </a:r>
            <a:r>
              <a:rPr lang="en-US" sz="7300"/>
              <a:t>4</a:t>
            </a:r>
            <a:endParaRPr sz="66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1" name="Google Shape;61;p1" descr="xkcd-208-regular_expression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7665" y="6553874"/>
            <a:ext cx="9272297" cy="6351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" descr="regex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510162" y="6343212"/>
            <a:ext cx="9272297" cy="6925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2"/>
          <p:cNvSpPr txBox="1">
            <a:spLocks noGrp="1"/>
          </p:cNvSpPr>
          <p:nvPr>
            <p:ph type="title"/>
          </p:nvPr>
        </p:nvSpPr>
        <p:spPr>
          <a:xfrm>
            <a:off x="1689100" y="-38100"/>
            <a:ext cx="21005800" cy="251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lang="en-US" sz="13000"/>
              <a:t>Class organization</a:t>
            </a:r>
            <a:endParaRPr/>
          </a:p>
        </p:txBody>
      </p:sp>
      <p:sp>
        <p:nvSpPr>
          <p:cNvPr id="126" name="Google Shape;126;p12"/>
          <p:cNvSpPr txBox="1"/>
          <p:nvPr/>
        </p:nvSpPr>
        <p:spPr>
          <a:xfrm>
            <a:off x="512375" y="2865700"/>
            <a:ext cx="9294900" cy="22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Helvetica Neue"/>
              <a:buNone/>
            </a:pPr>
            <a:r>
              <a:rPr lang="en-US" sz="79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New Content</a:t>
            </a:r>
            <a:endParaRPr sz="79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Helvetica Neue"/>
              <a:buNone/>
            </a:pPr>
            <a:r>
              <a:rPr lang="en-US" sz="6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(First 11 weeks)</a:t>
            </a:r>
            <a:endParaRPr sz="6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2"/>
          <p:cNvSpPr txBox="1"/>
          <p:nvPr/>
        </p:nvSpPr>
        <p:spPr>
          <a:xfrm>
            <a:off x="13010292" y="2845739"/>
            <a:ext cx="9294900" cy="22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Helvetica Neue"/>
              <a:buNone/>
            </a:pPr>
            <a:r>
              <a:rPr lang="en-US" sz="79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Individual projects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Helvetica Neue"/>
              <a:buNone/>
            </a:pPr>
            <a:r>
              <a:rPr lang="en-US" sz="6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(Last 4 weeks)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2"/>
          <p:cNvSpPr txBox="1">
            <a:spLocks noGrp="1"/>
          </p:cNvSpPr>
          <p:nvPr>
            <p:ph type="body" idx="1"/>
          </p:nvPr>
        </p:nvSpPr>
        <p:spPr>
          <a:xfrm>
            <a:off x="12042200" y="6125250"/>
            <a:ext cx="11606100" cy="70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635000" lvl="0" indent="-635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25"/>
              <a:buFont typeface="Helvetica Neue"/>
              <a:buChar char="•"/>
            </a:pPr>
            <a:r>
              <a:rPr lang="en-US" sz="7300"/>
              <a:t>Individual coding projects </a:t>
            </a:r>
            <a:endParaRPr sz="5600"/>
          </a:p>
          <a:p>
            <a:pPr marL="635000" lvl="0" indent="-635000" algn="l" rtl="0">
              <a:lnSpc>
                <a:spcPct val="8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8925"/>
              <a:buFont typeface="Helvetica Neue"/>
              <a:buChar char="•"/>
            </a:pPr>
            <a:r>
              <a:rPr lang="en-US" sz="7300"/>
              <a:t>Topic of your choice</a:t>
            </a:r>
            <a:endParaRPr sz="5600"/>
          </a:p>
          <a:p>
            <a:pPr marL="635000" lvl="0" indent="-635000" algn="l" rtl="0">
              <a:lnSpc>
                <a:spcPct val="8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8925"/>
              <a:buFont typeface="Helvetica Neue"/>
              <a:buChar char="•"/>
            </a:pPr>
            <a:r>
              <a:rPr lang="en-US" sz="7300"/>
              <a:t>2 work weeks</a:t>
            </a:r>
            <a:endParaRPr sz="5600"/>
          </a:p>
          <a:p>
            <a:pPr marL="635000" lvl="0" indent="-635000" algn="l" rtl="0">
              <a:lnSpc>
                <a:spcPct val="8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8925"/>
              <a:buFont typeface="Helvetica Neue"/>
              <a:buChar char="•"/>
            </a:pPr>
            <a:r>
              <a:rPr lang="en-US" sz="7300"/>
              <a:t>2 weeks for presentations</a:t>
            </a:r>
            <a:endParaRPr sz="5600"/>
          </a:p>
        </p:txBody>
      </p:sp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>
            <a:off x="512375" y="6563700"/>
            <a:ext cx="10339200" cy="59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635000" lvl="0" indent="-635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25"/>
              <a:buFont typeface="Helvetica Neue"/>
              <a:buChar char="•"/>
            </a:pPr>
            <a:r>
              <a:rPr lang="en-US" sz="7300"/>
              <a:t>Lectures </a:t>
            </a:r>
            <a:endParaRPr sz="5600"/>
          </a:p>
          <a:p>
            <a:pPr marL="635000" lvl="0" indent="-635000" algn="l" rtl="0">
              <a:lnSpc>
                <a:spcPct val="8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8925"/>
              <a:buFont typeface="Helvetica Neue"/>
              <a:buChar char="•"/>
            </a:pPr>
            <a:r>
              <a:rPr lang="en-US" sz="7300"/>
              <a:t>Demos</a:t>
            </a:r>
            <a:endParaRPr sz="5600"/>
          </a:p>
          <a:p>
            <a:pPr marL="635000" lvl="0" indent="-635000" algn="l" rtl="0">
              <a:lnSpc>
                <a:spcPct val="8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8925"/>
              <a:buFont typeface="Helvetica Neue"/>
              <a:buChar char="•"/>
            </a:pPr>
            <a:r>
              <a:rPr lang="en-US" sz="7300"/>
              <a:t>In class work time </a:t>
            </a:r>
            <a:r>
              <a:rPr lang="en-US" sz="6700"/>
              <a:t>(homework assignments)</a:t>
            </a:r>
            <a:endParaRPr sz="5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lang="en-US" sz="13000"/>
              <a:t>Assignments</a:t>
            </a:r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body" idx="1"/>
          </p:nvPr>
        </p:nvSpPr>
        <p:spPr>
          <a:xfrm>
            <a:off x="1689100" y="3530600"/>
            <a:ext cx="21005800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622299" lvl="0" indent="-6730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75"/>
              <a:buFont typeface="Helvetica Neue"/>
              <a:buChar char="•"/>
            </a:pPr>
            <a:r>
              <a:rPr lang="en-US" sz="7660"/>
              <a:t>One assignment per week (weeks 1-11)</a:t>
            </a:r>
            <a:endParaRPr sz="5600"/>
          </a:p>
          <a:p>
            <a:pPr marL="622299" lvl="0" indent="-673099" algn="l" rtl="0">
              <a:lnSpc>
                <a:spcPct val="100000"/>
              </a:lnSpc>
              <a:spcBef>
                <a:spcPts val="5700"/>
              </a:spcBef>
              <a:spcAft>
                <a:spcPts val="0"/>
              </a:spcAft>
              <a:buClr>
                <a:srgbClr val="000000"/>
              </a:buClr>
              <a:buSzPts val="9375"/>
              <a:buFont typeface="Helvetica Neue"/>
              <a:buChar char="•"/>
            </a:pPr>
            <a:r>
              <a:rPr lang="en-US" sz="7660"/>
              <a:t>Focus on hands-on time in class (may need to complete outside of class) </a:t>
            </a:r>
            <a:endParaRPr sz="5600"/>
          </a:p>
          <a:p>
            <a:pPr marL="622298" lvl="0" indent="-673098" algn="l" rtl="0">
              <a:lnSpc>
                <a:spcPct val="100000"/>
              </a:lnSpc>
              <a:spcBef>
                <a:spcPts val="5700"/>
              </a:spcBef>
              <a:spcAft>
                <a:spcPts val="0"/>
              </a:spcAft>
              <a:buClr>
                <a:srgbClr val="000000"/>
              </a:buClr>
              <a:buSzPts val="9375"/>
              <a:buFont typeface="Helvetica Neue"/>
              <a:buChar char="•"/>
            </a:pPr>
            <a:r>
              <a:rPr lang="en-US" sz="7660"/>
              <a:t>Always due by 11:59 pm on Thursday </a:t>
            </a:r>
            <a:endParaRPr sz="5600"/>
          </a:p>
          <a:p>
            <a:pPr marL="622299" lvl="0" indent="-673099" algn="l" rtl="0">
              <a:lnSpc>
                <a:spcPct val="100000"/>
              </a:lnSpc>
              <a:spcBef>
                <a:spcPts val="5700"/>
              </a:spcBef>
              <a:spcAft>
                <a:spcPts val="0"/>
              </a:spcAft>
              <a:buClr>
                <a:srgbClr val="000000"/>
              </a:buClr>
              <a:buSzPts val="9375"/>
              <a:buFont typeface="Helvetica Neue"/>
              <a:buChar char="•"/>
            </a:pPr>
            <a:r>
              <a:rPr lang="en-US" sz="7660"/>
              <a:t>Can submit 1 revision per assignment</a:t>
            </a:r>
            <a:endParaRPr sz="5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"/>
          <p:cNvSpPr txBox="1">
            <a:spLocks noGrp="1"/>
          </p:cNvSpPr>
          <p:nvPr>
            <p:ph type="title"/>
          </p:nvPr>
        </p:nvSpPr>
        <p:spPr>
          <a:xfrm>
            <a:off x="219025" y="203200"/>
            <a:ext cx="23946000" cy="21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935"/>
              <a:buFont typeface="Helvetica Neue"/>
              <a:buNone/>
            </a:pPr>
            <a:r>
              <a:rPr lang="en-US" sz="13000"/>
              <a:t>Modules page in Canvas</a:t>
            </a:r>
            <a:endParaRPr sz="13000"/>
          </a:p>
        </p:txBody>
      </p:sp>
      <p:sp>
        <p:nvSpPr>
          <p:cNvPr id="141" name="Google Shape;141;p10"/>
          <p:cNvSpPr txBox="1"/>
          <p:nvPr/>
        </p:nvSpPr>
        <p:spPr>
          <a:xfrm>
            <a:off x="219014" y="9457900"/>
            <a:ext cx="23945972" cy="117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2600"/>
              </a:buClr>
              <a:buSzPts val="5000"/>
              <a:buFont typeface="Helvetica Neue"/>
              <a:buNone/>
            </a:pPr>
            <a:r>
              <a:rPr lang="en-US" sz="5000" b="1" i="0" u="sng" strike="noStrike" cap="none">
                <a:solidFill>
                  <a:srgbClr val="FF26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" y="2545300"/>
            <a:ext cx="23108659" cy="1117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af0df8095c_0_6"/>
          <p:cNvSpPr txBox="1">
            <a:spLocks noGrp="1"/>
          </p:cNvSpPr>
          <p:nvPr>
            <p:ph type="title"/>
          </p:nvPr>
        </p:nvSpPr>
        <p:spPr>
          <a:xfrm>
            <a:off x="219014" y="203200"/>
            <a:ext cx="23946000" cy="28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935"/>
              <a:buFont typeface="Helvetica Neue"/>
              <a:buNone/>
            </a:pPr>
            <a:r>
              <a:rPr lang="en-US" sz="11535"/>
              <a:t>Access assignments via Modules</a:t>
            </a:r>
            <a:endParaRPr sz="11800"/>
          </a:p>
        </p:txBody>
      </p:sp>
      <p:sp>
        <p:nvSpPr>
          <p:cNvPr id="148" name="Google Shape;148;g2af0df8095c_0_6"/>
          <p:cNvSpPr txBox="1"/>
          <p:nvPr/>
        </p:nvSpPr>
        <p:spPr>
          <a:xfrm>
            <a:off x="219014" y="9457900"/>
            <a:ext cx="23946000" cy="11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2600"/>
              </a:buClr>
              <a:buSzPts val="5000"/>
              <a:buFont typeface="Helvetica Neue"/>
              <a:buNone/>
            </a:pPr>
            <a:r>
              <a:rPr lang="en-US" sz="5000" b="1" i="0" u="sng" strike="noStrike" cap="none">
                <a:solidFill>
                  <a:srgbClr val="FF26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053278-27F5-BE18-659C-DB82B01BA7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792"/>
          <a:stretch/>
        </p:blipFill>
        <p:spPr bwMode="auto">
          <a:xfrm>
            <a:off x="483877" y="2673686"/>
            <a:ext cx="23263627" cy="1083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af0df8095c_0_12"/>
          <p:cNvSpPr txBox="1">
            <a:spLocks noGrp="1"/>
          </p:cNvSpPr>
          <p:nvPr>
            <p:ph type="title"/>
          </p:nvPr>
        </p:nvSpPr>
        <p:spPr>
          <a:xfrm>
            <a:off x="219025" y="203200"/>
            <a:ext cx="23946000" cy="21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935"/>
              <a:buFont typeface="Helvetica Neue"/>
              <a:buNone/>
            </a:pPr>
            <a:r>
              <a:rPr lang="en-US" sz="11535"/>
              <a:t>Assignments submitted via Canvas</a:t>
            </a:r>
            <a:endParaRPr sz="11800"/>
          </a:p>
        </p:txBody>
      </p:sp>
      <p:pic>
        <p:nvPicPr>
          <p:cNvPr id="154" name="Google Shape;154;g2af0df8095c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350300"/>
            <a:ext cx="23789870" cy="1144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44300"/>
            <a:ext cx="24231598" cy="123051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Google Shape;160;p7"/>
          <p:cNvGrpSpPr/>
          <p:nvPr/>
        </p:nvGrpSpPr>
        <p:grpSpPr>
          <a:xfrm>
            <a:off x="16183499" y="11415177"/>
            <a:ext cx="7560053" cy="1568848"/>
            <a:chOff x="0" y="0"/>
            <a:chExt cx="11251753" cy="2334942"/>
          </a:xfrm>
        </p:grpSpPr>
        <p:pic>
          <p:nvPicPr>
            <p:cNvPr id="161" name="Google Shape;161;p7" descr="GitHub-Mark-120px-plus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2334942" cy="23349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7" descr="GitHub-Logo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633784" y="41748"/>
              <a:ext cx="8617969" cy="225144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"/>
          <p:cNvSpPr txBox="1">
            <a:spLocks noGrp="1"/>
          </p:cNvSpPr>
          <p:nvPr>
            <p:ph type="title"/>
          </p:nvPr>
        </p:nvSpPr>
        <p:spPr>
          <a:xfrm>
            <a:off x="959670" y="1173610"/>
            <a:ext cx="22464660" cy="3268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0"/>
              <a:buFont typeface="Helvetica Neue"/>
              <a:buNone/>
            </a:pPr>
            <a:r>
              <a:rPr lang="en-US" sz="13500"/>
              <a:t>“Pulling” GitHub updates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5"/>
          <p:cNvSpPr txBox="1">
            <a:spLocks noGrp="1"/>
          </p:cNvSpPr>
          <p:nvPr>
            <p:ph type="title"/>
          </p:nvPr>
        </p:nvSpPr>
        <p:spPr>
          <a:xfrm>
            <a:off x="589602" y="1014300"/>
            <a:ext cx="83382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0"/>
              <a:buFont typeface="Helvetica Neue"/>
              <a:buNone/>
            </a:pPr>
            <a:r>
              <a:rPr lang="en-US" sz="16100"/>
              <a:t>Grading</a:t>
            </a:r>
            <a:endParaRPr sz="13800"/>
          </a:p>
        </p:txBody>
      </p:sp>
      <p:sp>
        <p:nvSpPr>
          <p:cNvPr id="173" name="Google Shape;173;p15"/>
          <p:cNvSpPr txBox="1"/>
          <p:nvPr/>
        </p:nvSpPr>
        <p:spPr>
          <a:xfrm>
            <a:off x="1074150" y="3281566"/>
            <a:ext cx="21923700" cy="9879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57200" marR="0" lvl="0" indent="-552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0"/>
              <a:buFont typeface="Helvetica Neue"/>
              <a:buChar char="●"/>
            </a:pPr>
            <a:r>
              <a:rPr lang="en-US" sz="105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Assignments (30%)</a:t>
            </a:r>
            <a:endParaRPr sz="105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552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0"/>
              <a:buFont typeface="Helvetica Neue"/>
              <a:buChar char="●"/>
            </a:pPr>
            <a:r>
              <a:rPr lang="en-US" sz="105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Attendance/Participation (30%)</a:t>
            </a:r>
            <a:endParaRPr sz="105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552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0"/>
              <a:buFont typeface="Helvetica Neue"/>
              <a:buChar char="●"/>
            </a:pPr>
            <a:r>
              <a:rPr lang="en-US" sz="105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Final Project/Presentation (40%)</a:t>
            </a:r>
            <a:endParaRPr sz="105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"/>
          <p:cNvSpPr txBox="1">
            <a:spLocks noGrp="1"/>
          </p:cNvSpPr>
          <p:nvPr>
            <p:ph type="title"/>
          </p:nvPr>
        </p:nvSpPr>
        <p:spPr>
          <a:xfrm>
            <a:off x="1689100" y="228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0"/>
              <a:buFont typeface="Helvetica Neue"/>
              <a:buNone/>
            </a:pPr>
            <a:r>
              <a:rPr lang="en-US" sz="13500"/>
              <a:t>Final project - deadlines</a:t>
            </a:r>
            <a:endParaRPr/>
          </a:p>
        </p:txBody>
      </p:sp>
      <p:pic>
        <p:nvPicPr>
          <p:cNvPr id="179" name="Google Shape;1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750" y="2514600"/>
            <a:ext cx="16326495" cy="1089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>
            <a:spLocks noGrp="1"/>
          </p:cNvSpPr>
          <p:nvPr>
            <p:ph type="title"/>
          </p:nvPr>
        </p:nvSpPr>
        <p:spPr>
          <a:xfrm>
            <a:off x="219025" y="50800"/>
            <a:ext cx="23946000" cy="26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0"/>
              <a:buFont typeface="Helvetica Neue"/>
              <a:buNone/>
            </a:pPr>
            <a:r>
              <a:rPr lang="en-US" sz="13500"/>
              <a:t>Computer setup</a:t>
            </a:r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body" idx="1"/>
          </p:nvPr>
        </p:nvSpPr>
        <p:spPr>
          <a:xfrm>
            <a:off x="4456750" y="2521675"/>
            <a:ext cx="14830200" cy="79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457200" lvl="0" indent="-508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825"/>
              <a:buChar char="•"/>
            </a:pPr>
            <a:r>
              <a:rPr lang="en-US" sz="9825"/>
              <a:t>Text Editor</a:t>
            </a:r>
            <a:endParaRPr sz="5600"/>
          </a:p>
          <a:p>
            <a:pPr marL="457200" lvl="0" indent="-508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825"/>
              <a:buChar char="•"/>
            </a:pPr>
            <a:r>
              <a:rPr lang="en-US" sz="9825"/>
              <a:t>Command line terminal</a:t>
            </a:r>
            <a:endParaRPr sz="9825"/>
          </a:p>
          <a:p>
            <a:pPr marL="457200" lvl="0" indent="-508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825"/>
              <a:buChar char="•"/>
            </a:pPr>
            <a:r>
              <a:rPr lang="en-US" sz="9825">
                <a:solidFill>
                  <a:schemeClr val="dk1"/>
                </a:solidFill>
              </a:rPr>
              <a:t>GitHub Repository</a:t>
            </a:r>
            <a:endParaRPr sz="9825"/>
          </a:p>
        </p:txBody>
      </p:sp>
      <p:sp>
        <p:nvSpPr>
          <p:cNvPr id="186" name="Google Shape;186;p18"/>
          <p:cNvSpPr txBox="1"/>
          <p:nvPr/>
        </p:nvSpPr>
        <p:spPr>
          <a:xfrm>
            <a:off x="1362025" y="10956850"/>
            <a:ext cx="21537300" cy="21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2600"/>
              </a:buClr>
              <a:buSzPts val="6500"/>
              <a:buFont typeface="Helvetica Neue"/>
              <a:buNone/>
            </a:pPr>
            <a:r>
              <a:rPr lang="en-US" sz="700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https://github.com/jtladner/BIO682_Spring202</a:t>
            </a:r>
            <a:r>
              <a:rPr lang="en-US" sz="70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4</a:t>
            </a:r>
            <a:r>
              <a:rPr lang="en-US" sz="700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/tree/main/Getting%20Started</a:t>
            </a:r>
            <a:r>
              <a:rPr lang="en-US" sz="7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af0df8095c_0_0"/>
          <p:cNvSpPr txBox="1">
            <a:spLocks noGrp="1"/>
          </p:cNvSpPr>
          <p:nvPr>
            <p:ph type="title"/>
          </p:nvPr>
        </p:nvSpPr>
        <p:spPr>
          <a:xfrm>
            <a:off x="1777950" y="2963750"/>
            <a:ext cx="19554300" cy="6754500"/>
          </a:xfrm>
          <a:prstGeom prst="rect">
            <a:avLst/>
          </a:prstGeom>
        </p:spPr>
        <p:txBody>
          <a:bodyPr spcFirstLastPara="1" wrap="square" lIns="50800" tIns="50800" rIns="50800" bIns="508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/>
              <a:t>Check-in, intros</a:t>
            </a:r>
            <a:endParaRPr sz="25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1277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0"/>
              <a:buFont typeface="Helvetica Neue"/>
              <a:buNone/>
            </a:pPr>
            <a:r>
              <a:rPr lang="en-US" sz="30000"/>
              <a:t>Plain text files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0"/>
              <a:buFont typeface="Helvetica Neue"/>
              <a:buNone/>
            </a:pPr>
            <a:r>
              <a:rPr lang="en-US" sz="13500"/>
              <a:t>Plain text file</a:t>
            </a:r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2184893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635000" lvl="0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75"/>
              <a:buFont typeface="Helvetica Neue"/>
              <a:buChar char="•"/>
            </a:pPr>
            <a:r>
              <a:rPr lang="en-US" sz="6700"/>
              <a:t>Pure sequence of character codes</a:t>
            </a:r>
            <a:endParaRPr/>
          </a:p>
          <a:p>
            <a:pPr marL="635000" lvl="0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8375"/>
              <a:buFont typeface="Helvetica Neue"/>
              <a:buChar char="•"/>
            </a:pPr>
            <a:r>
              <a:rPr lang="en-US" sz="6700"/>
              <a:t>No formatting (e.g., text size, color, font, spacing)</a:t>
            </a:r>
            <a:endParaRPr/>
          </a:p>
          <a:p>
            <a:pPr marL="635000" lvl="0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8375"/>
              <a:buFont typeface="Helvetica Neue"/>
              <a:buChar char="•"/>
            </a:pPr>
            <a:r>
              <a:rPr lang="en-US" sz="6700"/>
              <a:t>Human and machine readable</a:t>
            </a:r>
            <a:endParaRPr/>
          </a:p>
          <a:p>
            <a:pPr marL="635000" lvl="0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8375"/>
              <a:buFont typeface="Helvetica Neue"/>
              <a:buChar char="•"/>
            </a:pPr>
            <a:r>
              <a:rPr lang="en-US" sz="6700"/>
              <a:t>Standardized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>
            <a:spLocks noGrp="1"/>
          </p:cNvSpPr>
          <p:nvPr>
            <p:ph type="title"/>
          </p:nvPr>
        </p:nvSpPr>
        <p:spPr>
          <a:xfrm>
            <a:off x="1227197" y="297514"/>
            <a:ext cx="22309089" cy="240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36"/>
              <a:buFont typeface="Helvetica Neue"/>
              <a:buNone/>
            </a:pPr>
            <a:r>
              <a:rPr lang="en-US" sz="8736"/>
              <a:t>Which of these formats are NOT plain text?</a:t>
            </a:r>
            <a:endParaRPr/>
          </a:p>
        </p:txBody>
      </p:sp>
      <p:sp>
        <p:nvSpPr>
          <p:cNvPr id="203" name="Google Shape;203;p21"/>
          <p:cNvSpPr txBox="1"/>
          <p:nvPr/>
        </p:nvSpPr>
        <p:spPr>
          <a:xfrm>
            <a:off x="748863" y="3535474"/>
            <a:ext cx="4571349" cy="1019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None/>
            </a:pPr>
            <a:r>
              <a:rPr lang="en-US" sz="6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Excel (.xlsx)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1"/>
          <p:cNvSpPr txBox="1"/>
          <p:nvPr/>
        </p:nvSpPr>
        <p:spPr>
          <a:xfrm>
            <a:off x="14154540" y="3428429"/>
            <a:ext cx="4571349" cy="1019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None/>
            </a:pPr>
            <a:r>
              <a:rPr lang="en-US" sz="6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1"/>
          <p:cNvSpPr txBox="1"/>
          <p:nvPr/>
        </p:nvSpPr>
        <p:spPr>
          <a:xfrm>
            <a:off x="17396144" y="10053768"/>
            <a:ext cx="4571349" cy="1019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None/>
            </a:pPr>
            <a:r>
              <a:rPr lang="en-US" sz="6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Word (.doc)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1"/>
          <p:cNvSpPr txBox="1"/>
          <p:nvPr/>
        </p:nvSpPr>
        <p:spPr>
          <a:xfrm>
            <a:off x="7867584" y="8578899"/>
            <a:ext cx="4571349" cy="1019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None/>
            </a:pPr>
            <a:r>
              <a:rPr lang="en-US" sz="6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Google Doc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1"/>
          <p:cNvSpPr txBox="1"/>
          <p:nvPr/>
        </p:nvSpPr>
        <p:spPr>
          <a:xfrm>
            <a:off x="193838" y="8384733"/>
            <a:ext cx="4571349" cy="1019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None/>
            </a:pPr>
            <a:r>
              <a:rPr lang="en-US" sz="6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1"/>
          <p:cNvSpPr txBox="1"/>
          <p:nvPr/>
        </p:nvSpPr>
        <p:spPr>
          <a:xfrm>
            <a:off x="2599843" y="6049855"/>
            <a:ext cx="4571349" cy="1019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None/>
            </a:pPr>
            <a:r>
              <a:rPr lang="en-US" sz="6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text (.txt)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1"/>
          <p:cNvSpPr txBox="1"/>
          <p:nvPr/>
        </p:nvSpPr>
        <p:spPr>
          <a:xfrm>
            <a:off x="9841673" y="11066112"/>
            <a:ext cx="6367700" cy="1019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None/>
            </a:pPr>
            <a:r>
              <a:rPr lang="en-US" sz="6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rich text (.rtf)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1"/>
          <p:cNvSpPr txBox="1"/>
          <p:nvPr/>
        </p:nvSpPr>
        <p:spPr>
          <a:xfrm>
            <a:off x="4180328" y="10053768"/>
            <a:ext cx="2896921" cy="1019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None/>
            </a:pPr>
            <a:r>
              <a:rPr lang="en-US" sz="6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json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1"/>
          <p:cNvSpPr txBox="1"/>
          <p:nvPr/>
        </p:nvSpPr>
        <p:spPr>
          <a:xfrm>
            <a:off x="7348060" y="4561249"/>
            <a:ext cx="6652628" cy="1019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None/>
            </a:pPr>
            <a:r>
              <a:rPr lang="en-US" sz="6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OpenOffice (.odf)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1"/>
          <p:cNvSpPr txBox="1"/>
          <p:nvPr/>
        </p:nvSpPr>
        <p:spPr>
          <a:xfrm>
            <a:off x="1036973" y="12106246"/>
            <a:ext cx="6652628" cy="1019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None/>
            </a:pPr>
            <a:r>
              <a:rPr lang="en-US" sz="6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python script (.py)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1"/>
          <p:cNvSpPr txBox="1"/>
          <p:nvPr/>
        </p:nvSpPr>
        <p:spPr>
          <a:xfrm>
            <a:off x="10144145" y="6885594"/>
            <a:ext cx="6652629" cy="1019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None/>
            </a:pPr>
            <a:r>
              <a:rPr lang="en-US" sz="6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fasta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1"/>
          <p:cNvSpPr txBox="1"/>
          <p:nvPr/>
        </p:nvSpPr>
        <p:spPr>
          <a:xfrm>
            <a:off x="14979668" y="8384733"/>
            <a:ext cx="3643436" cy="1019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None/>
            </a:pPr>
            <a:r>
              <a:rPr lang="en-US" sz="6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nexus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1"/>
          <p:cNvSpPr txBox="1"/>
          <p:nvPr/>
        </p:nvSpPr>
        <p:spPr>
          <a:xfrm>
            <a:off x="16040577" y="12106246"/>
            <a:ext cx="7772523" cy="1019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None/>
            </a:pPr>
            <a:r>
              <a:rPr lang="en-US" sz="6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tab-separated (.tsv)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1"/>
          <p:cNvSpPr txBox="1"/>
          <p:nvPr/>
        </p:nvSpPr>
        <p:spPr>
          <a:xfrm>
            <a:off x="18430954" y="6741098"/>
            <a:ext cx="4571349" cy="1019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None/>
            </a:pPr>
            <a:r>
              <a:rPr lang="en-US" sz="6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markdown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1"/>
          <p:cNvSpPr txBox="1"/>
          <p:nvPr/>
        </p:nvSpPr>
        <p:spPr>
          <a:xfrm>
            <a:off x="16516791" y="5032561"/>
            <a:ext cx="5426171" cy="1019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None/>
            </a:pPr>
            <a:r>
              <a:rPr lang="en-US" sz="6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Google Sheet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68"/>
              <a:buFont typeface="Helvetica Neue"/>
              <a:buNone/>
            </a:pPr>
            <a:r>
              <a:rPr lang="en-US" sz="9968"/>
              <a:t>Viewing non-plain text in text editor</a:t>
            </a:r>
            <a:endParaRPr/>
          </a:p>
        </p:txBody>
      </p:sp>
      <p:sp>
        <p:nvSpPr>
          <p:cNvPr id="223" name="Google Shape;223;p22"/>
          <p:cNvSpPr txBox="1"/>
          <p:nvPr/>
        </p:nvSpPr>
        <p:spPr>
          <a:xfrm>
            <a:off x="3748380" y="3050190"/>
            <a:ext cx="3892322" cy="994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Helvetica Neue"/>
              <a:buNone/>
            </a:pPr>
            <a:r>
              <a:rPr lang="en-US" sz="58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.xlsx/.docx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22" descr="xlsx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2310" y="4453415"/>
            <a:ext cx="11477464" cy="8750876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2"/>
          <p:cNvSpPr txBox="1"/>
          <p:nvPr/>
        </p:nvSpPr>
        <p:spPr>
          <a:xfrm>
            <a:off x="16390054" y="4115986"/>
            <a:ext cx="4259886" cy="994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Helvetica Neue"/>
              <a:buNone/>
            </a:pPr>
            <a:r>
              <a:rPr lang="en-US" sz="58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Google Doc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2"/>
          <p:cNvSpPr txBox="1"/>
          <p:nvPr/>
        </p:nvSpPr>
        <p:spPr>
          <a:xfrm>
            <a:off x="16089521" y="8553882"/>
            <a:ext cx="4860951" cy="994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Helvetica Neue"/>
              <a:buNone/>
            </a:pPr>
            <a:r>
              <a:rPr lang="en-US" sz="58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Google Sheet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22" descr="gdoc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42429" y="5761494"/>
            <a:ext cx="11347864" cy="1334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2" descr="gsheet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544855" y="9844951"/>
            <a:ext cx="9950283" cy="3083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0"/>
              <a:buFont typeface="Helvetica Neue"/>
              <a:buNone/>
            </a:pPr>
            <a:r>
              <a:rPr lang="en-US" sz="13500"/>
              <a:t>Whitespace</a:t>
            </a:r>
            <a:endParaRPr/>
          </a:p>
        </p:txBody>
      </p:sp>
      <p:sp>
        <p:nvSpPr>
          <p:cNvPr id="234" name="Google Shape;234;p23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 fontScale="92500"/>
          </a:bodyPr>
          <a:lstStyle/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600"/>
              <a:buChar char="•"/>
            </a:pPr>
            <a:r>
              <a:rPr lang="en-US" sz="10600"/>
              <a:t>Space</a:t>
            </a:r>
            <a:endParaRPr sz="5400"/>
          </a:p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600"/>
              <a:buChar char="•"/>
            </a:pPr>
            <a:r>
              <a:rPr lang="en-US" sz="10600"/>
              <a:t>Tab</a:t>
            </a:r>
            <a:endParaRPr sz="5400"/>
          </a:p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600"/>
              <a:buChar char="•"/>
            </a:pPr>
            <a:r>
              <a:rPr lang="en-US" sz="10600"/>
              <a:t>End of line</a:t>
            </a:r>
            <a:endParaRPr sz="5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4"/>
          <p:cNvSpPr txBox="1">
            <a:spLocks noGrp="1"/>
          </p:cNvSpPr>
          <p:nvPr>
            <p:ph type="title"/>
          </p:nvPr>
        </p:nvSpPr>
        <p:spPr>
          <a:xfrm>
            <a:off x="340062" y="165100"/>
            <a:ext cx="23703876" cy="2681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55"/>
              <a:buFont typeface="Helvetica Neue"/>
              <a:buNone/>
            </a:pPr>
            <a:r>
              <a:rPr lang="en-US" sz="12555"/>
              <a:t>Visualizing white space (BBEdit)</a:t>
            </a:r>
            <a:endParaRPr/>
          </a:p>
        </p:txBody>
      </p:sp>
      <p:pic>
        <p:nvPicPr>
          <p:cNvPr id="240" name="Google Shape;240;p24" descr="ShowInvisibles_HowT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4356" y="4942898"/>
            <a:ext cx="11084621" cy="5608204"/>
          </a:xfrm>
          <a:prstGeom prst="rect">
            <a:avLst/>
          </a:prstGeom>
          <a:noFill/>
          <a:ln>
            <a:noFill/>
          </a:ln>
          <a:effectLst>
            <a:outerShdw blurRad="254000" dist="142994" dir="2700000" rotWithShape="0">
              <a:srgbClr val="000000">
                <a:alpha val="49411"/>
              </a:srgbClr>
            </a:outerShdw>
          </a:effectLst>
        </p:spPr>
      </p:pic>
      <p:pic>
        <p:nvPicPr>
          <p:cNvPr id="241" name="Google Shape;241;p24" descr="BBEdit_NoInvisibles.png"/>
          <p:cNvPicPr preferRelativeResize="0"/>
          <p:nvPr/>
        </p:nvPicPr>
        <p:blipFill rotWithShape="1">
          <a:blip r:embed="rId4">
            <a:alphaModFix/>
          </a:blip>
          <a:srcRect l="24135" b="58200"/>
          <a:stretch/>
        </p:blipFill>
        <p:spPr>
          <a:xfrm>
            <a:off x="12293794" y="2852136"/>
            <a:ext cx="10941415" cy="4938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4" descr="BbEdit_LineEndings.png"/>
          <p:cNvPicPr preferRelativeResize="0"/>
          <p:nvPr/>
        </p:nvPicPr>
        <p:blipFill rotWithShape="1">
          <a:blip r:embed="rId5">
            <a:alphaModFix/>
          </a:blip>
          <a:srcRect l="25721" b="58886"/>
          <a:stretch/>
        </p:blipFill>
        <p:spPr>
          <a:xfrm>
            <a:off x="12293794" y="8272158"/>
            <a:ext cx="10941546" cy="5129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44045" y="222531"/>
            <a:ext cx="12627852" cy="13270938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5"/>
          <p:cNvSpPr txBox="1"/>
          <p:nvPr/>
        </p:nvSpPr>
        <p:spPr>
          <a:xfrm>
            <a:off x="313937" y="191225"/>
            <a:ext cx="10363738" cy="6319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64"/>
              <a:buFont typeface="Helvetica Neue"/>
              <a:buNone/>
            </a:pPr>
            <a:r>
              <a:rPr lang="en-US" sz="13364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Visualizing white space (Notepad++)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6" descr="BbEdit_LineEnding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6823" y="3053196"/>
            <a:ext cx="11601019" cy="982571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6"/>
          <p:cNvSpPr txBox="1">
            <a:spLocks noGrp="1"/>
          </p:cNvSpPr>
          <p:nvPr>
            <p:ph type="title"/>
          </p:nvPr>
        </p:nvSpPr>
        <p:spPr>
          <a:xfrm>
            <a:off x="3199354" y="130551"/>
            <a:ext cx="6575957" cy="27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0"/>
              <a:buFont typeface="Helvetica Neue"/>
              <a:buNone/>
            </a:pPr>
            <a:r>
              <a:rPr lang="en-US" sz="13500"/>
              <a:t>BBEdit</a:t>
            </a:r>
            <a:endParaRPr/>
          </a:p>
        </p:txBody>
      </p:sp>
      <p:sp>
        <p:nvSpPr>
          <p:cNvPr id="255" name="Google Shape;255;p26"/>
          <p:cNvSpPr txBox="1"/>
          <p:nvPr/>
        </p:nvSpPr>
        <p:spPr>
          <a:xfrm>
            <a:off x="14436635" y="130551"/>
            <a:ext cx="9099454" cy="27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0"/>
              <a:buFont typeface="Helvetica Neue"/>
              <a:buNone/>
            </a:pPr>
            <a:r>
              <a:rPr lang="en-US" sz="13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Notepad++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26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91774" y="2979490"/>
            <a:ext cx="11419474" cy="4780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6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291638" y="7872577"/>
            <a:ext cx="9570889" cy="5432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7"/>
          <p:cNvSpPr txBox="1">
            <a:spLocks noGrp="1"/>
          </p:cNvSpPr>
          <p:nvPr>
            <p:ph type="title"/>
          </p:nvPr>
        </p:nvSpPr>
        <p:spPr>
          <a:xfrm>
            <a:off x="289879" y="355600"/>
            <a:ext cx="23804242" cy="4257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lang="en-US" sz="13000"/>
              <a:t>End of line characters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lang="en-US" sz="13000"/>
              <a:t>differ by OS</a:t>
            </a:r>
            <a:endParaRPr/>
          </a:p>
        </p:txBody>
      </p:sp>
      <p:sp>
        <p:nvSpPr>
          <p:cNvPr id="263" name="Google Shape;263;p27"/>
          <p:cNvSpPr txBox="1">
            <a:spLocks noGrp="1"/>
          </p:cNvSpPr>
          <p:nvPr>
            <p:ph type="body" idx="1"/>
          </p:nvPr>
        </p:nvSpPr>
        <p:spPr>
          <a:xfrm>
            <a:off x="1646396" y="5535154"/>
            <a:ext cx="21091208" cy="6168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634999" lvl="0" indent="-6349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25"/>
              <a:buFont typeface="Helvetica Neue"/>
              <a:buChar char="•"/>
            </a:pPr>
            <a:r>
              <a:rPr lang="en-US" sz="7700"/>
              <a:t>Line feed (LF) - Mac OSX, Linux</a:t>
            </a:r>
            <a:endParaRPr/>
          </a:p>
          <a:p>
            <a:pPr marL="634999" lvl="0" indent="-634999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9625"/>
              <a:buFont typeface="Helvetica Neue"/>
              <a:buChar char="•"/>
            </a:pPr>
            <a:r>
              <a:rPr lang="en-US" sz="7700"/>
              <a:t>Carriage return (CR) - Mac OS9 and earlier</a:t>
            </a:r>
            <a:endParaRPr/>
          </a:p>
          <a:p>
            <a:pPr marL="634999" lvl="0" indent="-634999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9625"/>
              <a:buFont typeface="Helvetica Neue"/>
              <a:buChar char="•"/>
            </a:pPr>
            <a:r>
              <a:rPr lang="en-US" sz="7700"/>
              <a:t>Carriage return + line feed (CRLF) - Windows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8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1277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400"/>
              <a:buFont typeface="Helvetica Neue"/>
              <a:buNone/>
            </a:pPr>
            <a:r>
              <a:rPr lang="en-US" sz="29400"/>
              <a:t>Regular expressions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3"/>
          <p:cNvGrpSpPr/>
          <p:nvPr/>
        </p:nvGrpSpPr>
        <p:grpSpPr>
          <a:xfrm>
            <a:off x="13333787" y="3739591"/>
            <a:ext cx="9274502" cy="6258159"/>
            <a:chOff x="0" y="0"/>
            <a:chExt cx="9274500" cy="6258157"/>
          </a:xfrm>
        </p:grpSpPr>
        <p:pic>
          <p:nvPicPr>
            <p:cNvPr id="73" name="Google Shape;73;p3" descr="PMI_logo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53656" y="0"/>
              <a:ext cx="7345211" cy="38206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" name="Google Shape;74;p3"/>
            <p:cNvSpPr txBox="1"/>
            <p:nvPr/>
          </p:nvSpPr>
          <p:spPr>
            <a:xfrm>
              <a:off x="0" y="4169857"/>
              <a:ext cx="9274500" cy="2088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300"/>
                <a:buFont typeface="Helvetica Neue"/>
                <a:buNone/>
              </a:pPr>
              <a:r>
                <a:rPr lang="en-US" sz="43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Ass</a:t>
              </a:r>
              <a:r>
                <a:rPr lang="en-US" sz="4300" b="1">
                  <a:latin typeface="Helvetica Neue"/>
                  <a:ea typeface="Helvetica Neue"/>
                  <a:cs typeface="Helvetica Neue"/>
                  <a:sym typeface="Helvetica Neue"/>
                </a:rPr>
                <a:t>ociate</a:t>
              </a:r>
              <a:r>
                <a:rPr lang="en-US" sz="43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Professor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300"/>
                <a:buFont typeface="Helvetica Neue"/>
                <a:buNone/>
              </a:pPr>
              <a:r>
                <a:rPr lang="en-US" sz="43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Dept of Biological Sciences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300"/>
                <a:buFont typeface="Helvetica Neue"/>
                <a:buNone/>
              </a:pPr>
              <a:r>
                <a:rPr lang="en-US" sz="43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Pathogen and Microbiome Institute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" name="Google Shape;75;p3"/>
          <p:cNvGrpSpPr/>
          <p:nvPr/>
        </p:nvGrpSpPr>
        <p:grpSpPr>
          <a:xfrm>
            <a:off x="1661450" y="1594147"/>
            <a:ext cx="8100601" cy="4461267"/>
            <a:chOff x="0" y="0"/>
            <a:chExt cx="8100599" cy="4461265"/>
          </a:xfrm>
        </p:grpSpPr>
        <p:pic>
          <p:nvPicPr>
            <p:cNvPr id="76" name="Google Shape;76;p3" descr="newlogoclose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1114099"/>
              <a:ext cx="3807494" cy="33421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3" descr="Humilis_Cut.tiff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350742" y="1109068"/>
              <a:ext cx="3663447" cy="33521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" name="Google Shape;78;p3"/>
            <p:cNvSpPr txBox="1"/>
            <p:nvPr/>
          </p:nvSpPr>
          <p:spPr>
            <a:xfrm>
              <a:off x="755388" y="0"/>
              <a:ext cx="7345211" cy="746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300"/>
                <a:buFont typeface="Helvetica Neue"/>
                <a:buNone/>
              </a:pPr>
              <a:r>
                <a:rPr lang="en-US" sz="43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PhD - Evolutionary genetics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229723" y="7888060"/>
            <a:ext cx="8964053" cy="4337287"/>
            <a:chOff x="0" y="0"/>
            <a:chExt cx="8964052" cy="4337286"/>
          </a:xfrm>
        </p:grpSpPr>
        <p:sp>
          <p:nvSpPr>
            <p:cNvPr id="80" name="Google Shape;80;p3"/>
            <p:cNvSpPr txBox="1"/>
            <p:nvPr/>
          </p:nvSpPr>
          <p:spPr>
            <a:xfrm>
              <a:off x="654157" y="0"/>
              <a:ext cx="8072616" cy="746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300"/>
                <a:buFont typeface="Helvetica Neue"/>
                <a:buNone/>
              </a:pPr>
              <a:r>
                <a:rPr lang="en-US" sz="43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PostDoc - Pathogen genomics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1" name="Google Shape;81;p3" descr="1200px-USAMRIID_logo.svg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1564765"/>
              <a:ext cx="6203667" cy="27141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3" descr="PHIL_1181-small.png"/>
            <p:cNvPicPr preferRelativeResize="0"/>
            <p:nvPr/>
          </p:nvPicPr>
          <p:blipFill rotWithShape="1">
            <a:blip r:embed="rId7">
              <a:alphaModFix/>
            </a:blip>
            <a:srcRect l="6917" t="15740" r="6673" b="9720"/>
            <a:stretch/>
          </p:blipFill>
          <p:spPr>
            <a:xfrm rot="5400000">
              <a:off x="6301121" y="1674355"/>
              <a:ext cx="3184854" cy="2141008"/>
            </a:xfrm>
            <a:prstGeom prst="rect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4565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0"/>
              <a:buFont typeface="Helvetica Neue"/>
              <a:buNone/>
            </a:pPr>
            <a:r>
              <a:rPr lang="en-US" sz="13500"/>
              <a:t>Regular expressions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Helvetica Neue"/>
              <a:buNone/>
            </a:pPr>
            <a:r>
              <a:rPr lang="en-US" sz="9000"/>
              <a:t>(a.k.a. regex, regexp)</a:t>
            </a:r>
            <a:endParaRPr/>
          </a:p>
        </p:txBody>
      </p:sp>
      <p:sp>
        <p:nvSpPr>
          <p:cNvPr id="274" name="Google Shape;274;p29"/>
          <p:cNvSpPr txBox="1">
            <a:spLocks noGrp="1"/>
          </p:cNvSpPr>
          <p:nvPr>
            <p:ph type="body" idx="1"/>
          </p:nvPr>
        </p:nvSpPr>
        <p:spPr>
          <a:xfrm>
            <a:off x="1401242" y="6229468"/>
            <a:ext cx="21581516" cy="5922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577850" lvl="0" indent="-577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100"/>
              <a:buFont typeface="Helvetica Neue"/>
              <a:buChar char="•"/>
            </a:pPr>
            <a:r>
              <a:rPr lang="en-US" sz="7280"/>
              <a:t>Powerful find and replace toolkit</a:t>
            </a:r>
            <a:endParaRPr/>
          </a:p>
          <a:p>
            <a:pPr marL="577850" lvl="0" indent="-577850" algn="l" rtl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000000"/>
              </a:buClr>
              <a:buSzPts val="9100"/>
              <a:buFont typeface="Helvetica Neue"/>
              <a:buChar char="•"/>
            </a:pPr>
            <a:r>
              <a:rPr lang="en-US" sz="7280"/>
              <a:t>Understood by many text editors, programming languages and even search engines</a:t>
            </a:r>
            <a:endParaRPr/>
          </a:p>
          <a:p>
            <a:pPr marL="577850" lvl="0" indent="-577850" algn="l" rtl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000000"/>
              </a:buClr>
              <a:buSzPts val="9100"/>
              <a:buFont typeface="Helvetica Neue"/>
              <a:buChar char="•"/>
            </a:pPr>
            <a:r>
              <a:rPr lang="en-US" sz="7280"/>
              <a:t>Power comes from wildcard operators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"/>
          <p:cNvSpPr txBox="1">
            <a:spLocks noGrp="1"/>
          </p:cNvSpPr>
          <p:nvPr>
            <p:ph type="title"/>
          </p:nvPr>
        </p:nvSpPr>
        <p:spPr>
          <a:xfrm>
            <a:off x="1367932" y="882341"/>
            <a:ext cx="4266120" cy="11951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emon"/>
              <a:buNone/>
            </a:pPr>
            <a:r>
              <a:rPr lang="en-US" sz="11760" b="1">
                <a:latin typeface="Courier New"/>
                <a:ea typeface="Courier New"/>
                <a:cs typeface="Courier New"/>
                <a:sym typeface="Courier New"/>
              </a:rPr>
              <a:t>\d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emon"/>
              <a:buNone/>
            </a:pPr>
            <a:endParaRPr sz="1176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emon"/>
              <a:buNone/>
            </a:pPr>
            <a:r>
              <a:rPr lang="en-US" sz="11760" b="1">
                <a:latin typeface="Courier New"/>
                <a:ea typeface="Courier New"/>
                <a:cs typeface="Courier New"/>
                <a:sym typeface="Courier New"/>
              </a:rPr>
              <a:t>\w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emon"/>
              <a:buNone/>
            </a:pPr>
            <a:endParaRPr sz="1176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emon"/>
              <a:buNone/>
            </a:pPr>
            <a:r>
              <a:rPr lang="en-US" sz="11760" b="1">
                <a:latin typeface="Courier New"/>
                <a:ea typeface="Courier New"/>
                <a:cs typeface="Courier New"/>
                <a:sym typeface="Courier New"/>
              </a:rPr>
              <a:t>\s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emon"/>
              <a:buNone/>
            </a:pPr>
            <a:endParaRPr sz="1176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emon"/>
              <a:buNone/>
            </a:pPr>
            <a:r>
              <a:rPr lang="en-US" sz="11760" b="1"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1"/>
          <p:cNvSpPr txBox="1">
            <a:spLocks noGrp="1"/>
          </p:cNvSpPr>
          <p:nvPr>
            <p:ph type="title"/>
          </p:nvPr>
        </p:nvSpPr>
        <p:spPr>
          <a:xfrm>
            <a:off x="1367932" y="882341"/>
            <a:ext cx="4266120" cy="11951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Font typeface="Lemon"/>
              <a:buNone/>
            </a:pPr>
            <a:r>
              <a:rPr lang="en-US" sz="14000" b="1">
                <a:latin typeface="Courier New"/>
                <a:ea typeface="Courier New"/>
                <a:cs typeface="Courier New"/>
                <a:sym typeface="Courier New"/>
              </a:rPr>
              <a:t>\w+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Font typeface="Lemon"/>
              <a:buNone/>
            </a:pPr>
            <a:endParaRPr sz="14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Font typeface="Lemon"/>
              <a:buNone/>
            </a:pPr>
            <a:r>
              <a:rPr lang="en-US" sz="14000" b="1">
                <a:latin typeface="Courier New"/>
                <a:ea typeface="Courier New"/>
                <a:cs typeface="Courier New"/>
                <a:sym typeface="Courier New"/>
              </a:rPr>
              <a:t>\w*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Font typeface="Lemon"/>
              <a:buNone/>
            </a:pPr>
            <a:endParaRPr sz="14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Font typeface="Lemon"/>
              <a:buNone/>
            </a:pPr>
            <a:r>
              <a:rPr lang="en-US" sz="14000" b="1">
                <a:latin typeface="Courier New"/>
                <a:ea typeface="Courier New"/>
                <a:cs typeface="Courier New"/>
                <a:sym typeface="Courier New"/>
              </a:rPr>
              <a:t>\w?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2"/>
          <p:cNvSpPr txBox="1">
            <a:spLocks noGrp="1"/>
          </p:cNvSpPr>
          <p:nvPr>
            <p:ph type="title"/>
          </p:nvPr>
        </p:nvSpPr>
        <p:spPr>
          <a:xfrm>
            <a:off x="1367932" y="882341"/>
            <a:ext cx="7493619" cy="11951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Font typeface="Lemon"/>
              <a:buNone/>
            </a:pPr>
            <a:r>
              <a:rPr lang="en-US" sz="14000" b="1">
                <a:latin typeface="Courier New"/>
                <a:ea typeface="Courier New"/>
                <a:cs typeface="Courier New"/>
                <a:sym typeface="Courier New"/>
              </a:rPr>
              <a:t>[ABC]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Font typeface="Lemon"/>
              <a:buNone/>
            </a:pPr>
            <a:endParaRPr sz="14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Font typeface="Lemon"/>
              <a:buNone/>
            </a:pPr>
            <a:r>
              <a:rPr lang="en-US" sz="14000" b="1">
                <a:latin typeface="Courier New"/>
                <a:ea typeface="Courier New"/>
                <a:cs typeface="Courier New"/>
                <a:sym typeface="Courier New"/>
              </a:rPr>
              <a:t>[^ABC]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Font typeface="Lemon"/>
              <a:buNone/>
            </a:pPr>
            <a:endParaRPr sz="14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Font typeface="Lemon"/>
              <a:buNone/>
            </a:pPr>
            <a:r>
              <a:rPr lang="en-US" sz="14000" b="1">
                <a:latin typeface="Courier New"/>
                <a:ea typeface="Courier New"/>
                <a:cs typeface="Courier New"/>
                <a:sym typeface="Courier New"/>
              </a:rPr>
              <a:t>[A-C]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"/>
          <p:cNvSpPr txBox="1">
            <a:spLocks noGrp="1"/>
          </p:cNvSpPr>
          <p:nvPr>
            <p:ph type="title"/>
          </p:nvPr>
        </p:nvSpPr>
        <p:spPr>
          <a:xfrm>
            <a:off x="999632" y="882341"/>
            <a:ext cx="8970911" cy="11951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Font typeface="Lemon"/>
              <a:buNone/>
            </a:pPr>
            <a:r>
              <a:rPr lang="en-US" sz="14000" b="1">
                <a:latin typeface="Courier New"/>
                <a:ea typeface="Courier New"/>
                <a:cs typeface="Courier New"/>
                <a:sym typeface="Courier New"/>
              </a:rPr>
              <a:t>(ABC)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Font typeface="Lemon"/>
              <a:buNone/>
            </a:pPr>
            <a:endParaRPr sz="14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Font typeface="Lemon"/>
              <a:buNone/>
            </a:pPr>
            <a:r>
              <a:rPr lang="en-US" sz="14000" b="1">
                <a:latin typeface="Courier New"/>
                <a:ea typeface="Courier New"/>
                <a:cs typeface="Courier New"/>
                <a:sym typeface="Courier New"/>
              </a:rPr>
              <a:t>(AB)C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Font typeface="Lemon"/>
              <a:buNone/>
            </a:pPr>
            <a:endParaRPr sz="14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Font typeface="Lemon"/>
              <a:buNone/>
            </a:pPr>
            <a:r>
              <a:rPr lang="en-US" sz="14000" b="1">
                <a:latin typeface="Courier New"/>
                <a:ea typeface="Courier New"/>
                <a:cs typeface="Courier New"/>
                <a:sym typeface="Courier New"/>
              </a:rPr>
              <a:t>((AB)C)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4"/>
          <p:cNvSpPr txBox="1">
            <a:spLocks noGrp="1"/>
          </p:cNvSpPr>
          <p:nvPr>
            <p:ph type="title"/>
          </p:nvPr>
        </p:nvSpPr>
        <p:spPr>
          <a:xfrm>
            <a:off x="772627" y="4410850"/>
            <a:ext cx="5802900" cy="70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Font typeface="Lemon"/>
              <a:buNone/>
            </a:pPr>
            <a:r>
              <a:rPr lang="en-US" sz="14000" b="1">
                <a:latin typeface="Courier New"/>
                <a:ea typeface="Courier New"/>
                <a:cs typeface="Courier New"/>
                <a:sym typeface="Courier New"/>
              </a:rPr>
              <a:t>^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Font typeface="Lemon"/>
              <a:buNone/>
            </a:pPr>
            <a:endParaRPr sz="14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Font typeface="Lemon"/>
              <a:buNone/>
            </a:pPr>
            <a:r>
              <a:rPr lang="en-US" sz="14000" b="1">
                <a:latin typeface="Courier New"/>
                <a:ea typeface="Courier New"/>
                <a:cs typeface="Courier New"/>
                <a:sym typeface="Courier New"/>
              </a:rPr>
              <a:t>$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0" name="Google Shape;300;p34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700" cy="27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0"/>
              <a:buFont typeface="Helvetica Neue"/>
              <a:buNone/>
            </a:pPr>
            <a:r>
              <a:rPr lang="en-US" sz="13500"/>
              <a:t>Anchors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5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77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0"/>
              <a:buFont typeface="Helvetica Neue"/>
              <a:buNone/>
            </a:pPr>
            <a:r>
              <a:rPr lang="en-US" sz="13500"/>
              <a:t>Tips</a:t>
            </a:r>
            <a:endParaRPr/>
          </a:p>
        </p:txBody>
      </p:sp>
      <p:sp>
        <p:nvSpPr>
          <p:cNvPr id="306" name="Google Shape;306;p35"/>
          <p:cNvSpPr txBox="1">
            <a:spLocks noGrp="1"/>
          </p:cNvSpPr>
          <p:nvPr>
            <p:ph type="body" idx="1"/>
          </p:nvPr>
        </p:nvSpPr>
        <p:spPr>
          <a:xfrm>
            <a:off x="789693" y="3440533"/>
            <a:ext cx="22193065" cy="9794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635000" lvl="0" indent="-793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0"/>
              <a:buFont typeface="Helvetica Neue"/>
              <a:buChar char="•"/>
            </a:pPr>
            <a:r>
              <a:rPr lang="en-US" sz="10000"/>
              <a:t> Try PCfB methodology</a:t>
            </a:r>
            <a:endParaRPr/>
          </a:p>
          <a:p>
            <a:pPr marL="1270000" lvl="1" indent="-635000" algn="l" rtl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000000"/>
              </a:buClr>
              <a:buSzPts val="9375"/>
              <a:buFont typeface="Helvetica Neue"/>
              <a:buChar char="-"/>
            </a:pPr>
            <a:r>
              <a:rPr lang="en-US" sz="7500"/>
              <a:t> copy (1 version of) target text into search dialog</a:t>
            </a:r>
            <a:endParaRPr/>
          </a:p>
          <a:p>
            <a:pPr marL="1270000" lvl="1" indent="-635000" algn="l" rtl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000000"/>
              </a:buClr>
              <a:buSzPts val="9375"/>
              <a:buFont typeface="Helvetica Neue"/>
              <a:buChar char="-"/>
            </a:pPr>
            <a:r>
              <a:rPr lang="en-US" sz="7500"/>
              <a:t> replace text with wildcards, piece by piece</a:t>
            </a:r>
            <a:endParaRPr/>
          </a:p>
          <a:p>
            <a:pPr marL="635000" lvl="0" indent="-7937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2500"/>
              <a:buFont typeface="Helvetica Neue"/>
              <a:buChar char="•"/>
            </a:pPr>
            <a:r>
              <a:rPr lang="en-US" sz="10000"/>
              <a:t> Be as specific as possible</a:t>
            </a:r>
            <a:endParaRPr/>
          </a:p>
          <a:p>
            <a:pPr marL="635000" lvl="0" indent="-7937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2500"/>
              <a:buFont typeface="Helvetica Neue"/>
              <a:buChar char="•"/>
            </a:pPr>
            <a:r>
              <a:rPr lang="en-US" sz="10000"/>
              <a:t> Build in redundancies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6"/>
          <p:cNvSpPr txBox="1">
            <a:spLocks noGrp="1"/>
          </p:cNvSpPr>
          <p:nvPr>
            <p:ph type="title"/>
          </p:nvPr>
        </p:nvSpPr>
        <p:spPr>
          <a:xfrm>
            <a:off x="1689100" y="-381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</a:pPr>
            <a:r>
              <a:rPr lang="en-US"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Regexp reference tables</a:t>
            </a:r>
            <a:endParaRPr/>
          </a:p>
        </p:txBody>
      </p:sp>
      <p:sp>
        <p:nvSpPr>
          <p:cNvPr id="312" name="Google Shape;312;p36"/>
          <p:cNvSpPr txBox="1"/>
          <p:nvPr/>
        </p:nvSpPr>
        <p:spPr>
          <a:xfrm>
            <a:off x="912177" y="12370850"/>
            <a:ext cx="22559646" cy="108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None/>
            </a:pPr>
            <a:r>
              <a:rPr lang="en-US" sz="6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http://practicalcomputing.org/files/PCfB_Appendices.pdf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p36" descr="RegExpTabl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658" y="2299209"/>
            <a:ext cx="23732684" cy="984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 txBox="1"/>
          <p:nvPr/>
        </p:nvSpPr>
        <p:spPr>
          <a:xfrm>
            <a:off x="631941" y="3807460"/>
            <a:ext cx="23120100" cy="6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0"/>
              <a:buFont typeface="Helvetica Neue"/>
              <a:buNone/>
            </a:pPr>
            <a:r>
              <a:rPr lang="en-US" sz="20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Questions about the reading?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af0df8095c_0_27"/>
          <p:cNvSpPr txBox="1">
            <a:spLocks noGrp="1"/>
          </p:cNvSpPr>
          <p:nvPr>
            <p:ph type="title"/>
          </p:nvPr>
        </p:nvSpPr>
        <p:spPr>
          <a:xfrm>
            <a:off x="1272055" y="1750399"/>
            <a:ext cx="21840000" cy="102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500"/>
              <a:buFont typeface="Helvetica Neue"/>
              <a:buNone/>
            </a:pPr>
            <a:r>
              <a:rPr lang="en-US" sz="28500"/>
              <a:t>Demos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/>
          <p:nvPr/>
        </p:nvSpPr>
        <p:spPr>
          <a:xfrm>
            <a:off x="1161900" y="3669300"/>
            <a:ext cx="22582500" cy="84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228598" marR="0" lvl="0" indent="-22859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00"/>
              <a:buFont typeface="Helvetica Neue"/>
              <a:buAutoNum type="arabicPeriod"/>
            </a:pPr>
            <a:r>
              <a:rPr lang="en-US" sz="980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Your name (</a:t>
            </a:r>
            <a:r>
              <a:rPr lang="en-US" sz="880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Optional</a:t>
            </a:r>
            <a:r>
              <a:rPr lang="en-US" sz="8800">
                <a:latin typeface="Helvetica Neue"/>
                <a:ea typeface="Helvetica Neue"/>
                <a:cs typeface="Helvetica Neue"/>
                <a:sym typeface="Helvetica Neue"/>
              </a:rPr>
              <a:t>: pronouns</a:t>
            </a:r>
            <a:r>
              <a:rPr lang="en-US" sz="9800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9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28599" marR="0" lvl="0" indent="-266699" algn="l" rtl="0">
              <a:lnSpc>
                <a:spcPct val="100000"/>
              </a:lnSpc>
              <a:spcBef>
                <a:spcPts val="6000"/>
              </a:spcBef>
              <a:spcAft>
                <a:spcPts val="0"/>
              </a:spcAft>
              <a:buSzPts val="9800"/>
              <a:buFont typeface="Helvetica Neue"/>
              <a:buAutoNum type="arabicPeriod"/>
            </a:pPr>
            <a:r>
              <a:rPr lang="en-US" sz="9800">
                <a:latin typeface="Helvetica Neue"/>
                <a:ea typeface="Helvetica Neue"/>
                <a:cs typeface="Helvetica Neue"/>
                <a:sym typeface="Helvetica Neue"/>
              </a:rPr>
              <a:t> Check-in</a:t>
            </a:r>
            <a:endParaRPr sz="9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28599" marR="0" lvl="0" indent="-266699" algn="l" rtl="0">
              <a:lnSpc>
                <a:spcPct val="100000"/>
              </a:lnSpc>
              <a:spcBef>
                <a:spcPts val="600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Helvetica Neue"/>
              <a:buAutoNum type="arabicPeriod"/>
            </a:pPr>
            <a:r>
              <a:rPr lang="en-US" sz="980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Your research focus</a:t>
            </a:r>
            <a:endParaRPr sz="2000" i="0" u="none" strike="noStrike" cap="none">
              <a:solidFill>
                <a:srgbClr val="000000"/>
              </a:solidFill>
            </a:endParaRPr>
          </a:p>
          <a:p>
            <a:pPr marL="228598" marR="0" lvl="0" indent="-266698" algn="l" rtl="0">
              <a:lnSpc>
                <a:spcPct val="100000"/>
              </a:lnSpc>
              <a:spcBef>
                <a:spcPts val="600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Helvetica Neue"/>
              <a:buAutoNum type="arabicPeriod"/>
            </a:pPr>
            <a:r>
              <a:rPr lang="en-US" sz="980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9800">
                <a:latin typeface="Helvetica Neue"/>
                <a:ea typeface="Helvetica Neue"/>
                <a:cs typeface="Helvetica Neue"/>
                <a:sym typeface="Helvetica Neue"/>
              </a:rPr>
              <a:t>A data processing/analysis challenge</a:t>
            </a:r>
            <a:endParaRPr sz="20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219014" y="80531"/>
            <a:ext cx="23945972" cy="283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0"/>
              <a:buFont typeface="Helvetica Neue"/>
              <a:buNone/>
            </a:pPr>
            <a:r>
              <a:rPr lang="en-US" sz="18000"/>
              <a:t>Intros</a:t>
            </a:r>
            <a:endParaRPr sz="18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324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Helvetica Neue"/>
              <a:buNone/>
            </a:pPr>
            <a:r>
              <a:rPr lang="en-US" sz="18000"/>
              <a:t>Outline</a:t>
            </a:r>
            <a:endParaRPr sz="18000"/>
          </a:p>
        </p:txBody>
      </p:sp>
      <p:sp>
        <p:nvSpPr>
          <p:cNvPr id="94" name="Google Shape;94;p2"/>
          <p:cNvSpPr txBox="1">
            <a:spLocks noGrp="1"/>
          </p:cNvSpPr>
          <p:nvPr>
            <p:ph type="body" idx="1"/>
          </p:nvPr>
        </p:nvSpPr>
        <p:spPr>
          <a:xfrm>
            <a:off x="1689100" y="3810000"/>
            <a:ext cx="21005700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457200" lvl="0" indent="-609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400"/>
              <a:buChar char="•"/>
            </a:pPr>
            <a:r>
              <a:rPr lang="en-US" sz="12400"/>
              <a:t>Course organization</a:t>
            </a:r>
            <a:endParaRPr sz="7200"/>
          </a:p>
          <a:p>
            <a:pPr marL="457200" lvl="0" indent="-609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400"/>
              <a:buChar char="•"/>
            </a:pPr>
            <a:r>
              <a:rPr lang="en-US" sz="12400"/>
              <a:t>Plain text files</a:t>
            </a:r>
            <a:endParaRPr sz="7200"/>
          </a:p>
          <a:p>
            <a:pPr marL="457200" lvl="0" indent="-609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400"/>
              <a:buChar char="•"/>
            </a:pPr>
            <a:r>
              <a:rPr lang="en-US" sz="12400"/>
              <a:t>Regular expressions</a:t>
            </a:r>
            <a:endParaRPr sz="7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1277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00"/>
              <a:buFont typeface="Helvetica Neue"/>
              <a:buNone/>
            </a:pPr>
            <a:r>
              <a:rPr lang="en-US" sz="28800"/>
              <a:t>Course organization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"/>
          <p:cNvSpPr txBox="1">
            <a:spLocks noGrp="1"/>
          </p:cNvSpPr>
          <p:nvPr>
            <p:ph type="body" idx="1"/>
          </p:nvPr>
        </p:nvSpPr>
        <p:spPr>
          <a:xfrm>
            <a:off x="719829" y="5633472"/>
            <a:ext cx="12214336" cy="4830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635000" marR="0" lvl="0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0"/>
              <a:buFont typeface="Helvetica Neue"/>
              <a:buChar char="•"/>
            </a:pPr>
            <a:r>
              <a:rPr lang="en-US" sz="7000"/>
              <a:t>Intro to general computing techniques broadly applicable to many research-related tasks </a:t>
            </a:r>
            <a:endParaRPr/>
          </a:p>
        </p:txBody>
      </p:sp>
      <p:sp>
        <p:nvSpPr>
          <p:cNvPr id="105" name="Google Shape;105;p6"/>
          <p:cNvSpPr txBox="1"/>
          <p:nvPr/>
        </p:nvSpPr>
        <p:spPr>
          <a:xfrm>
            <a:off x="1106203" y="4154735"/>
            <a:ext cx="9652509" cy="1304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6B9"/>
              </a:buClr>
              <a:buSzPts val="8000"/>
              <a:buFont typeface="Helvetica Neue"/>
              <a:buNone/>
            </a:pPr>
            <a:r>
              <a:rPr lang="en-US" sz="8000" b="1" i="0" u="sng" strike="noStrike" cap="none">
                <a:solidFill>
                  <a:srgbClr val="0076B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this course is: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6"/>
          <p:cNvSpPr txBox="1"/>
          <p:nvPr/>
        </p:nvSpPr>
        <p:spPr>
          <a:xfrm>
            <a:off x="14209187" y="4154735"/>
            <a:ext cx="6115813" cy="1304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9102"/>
              </a:buClr>
              <a:buSzPts val="8000"/>
              <a:buFont typeface="Helvetica Neue"/>
              <a:buNone/>
            </a:pPr>
            <a:r>
              <a:rPr lang="en-US" sz="8000" b="1" i="0" u="sng" strike="noStrike" cap="none">
                <a:solidFill>
                  <a:srgbClr val="FA910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it isn’t: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6"/>
          <p:cNvSpPr txBox="1"/>
          <p:nvPr/>
        </p:nvSpPr>
        <p:spPr>
          <a:xfrm>
            <a:off x="13918517" y="5735072"/>
            <a:ext cx="9807119" cy="1649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635000" marR="0" lvl="0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0"/>
              <a:buFont typeface="Helvetica Neue"/>
              <a:buChar char="•"/>
            </a:pPr>
            <a:r>
              <a:rPr lang="en-US" sz="7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bioinformatics class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"/>
          <p:cNvSpPr txBox="1">
            <a:spLocks noGrp="1"/>
          </p:cNvSpPr>
          <p:nvPr>
            <p:ph type="title"/>
          </p:nvPr>
        </p:nvSpPr>
        <p:spPr>
          <a:xfrm>
            <a:off x="1689100" y="18387"/>
            <a:ext cx="21005800" cy="2490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Font typeface="Helvetica Neue"/>
              <a:buNone/>
            </a:pPr>
            <a:r>
              <a:rPr lang="en-US" sz="14000"/>
              <a:t>Syllabus on Canvas</a:t>
            </a:r>
            <a:endParaRPr/>
          </a:p>
        </p:txBody>
      </p:sp>
      <p:pic>
        <p:nvPicPr>
          <p:cNvPr id="113" name="Google Shape;11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61274"/>
            <a:ext cx="24213985" cy="1105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1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lang="en-US" sz="13000"/>
              <a:t>Required text</a:t>
            </a:r>
            <a:endParaRPr/>
          </a:p>
        </p:txBody>
      </p:sp>
      <p:sp>
        <p:nvSpPr>
          <p:cNvPr id="119" name="Google Shape;119;p11"/>
          <p:cNvSpPr txBox="1">
            <a:spLocks noGrp="1"/>
          </p:cNvSpPr>
          <p:nvPr>
            <p:ph type="body" idx="1"/>
          </p:nvPr>
        </p:nvSpPr>
        <p:spPr>
          <a:xfrm>
            <a:off x="11339424" y="3692373"/>
            <a:ext cx="12395325" cy="9126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635000" lvl="0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Helvetica Neue"/>
              <a:buChar char="•"/>
            </a:pPr>
            <a:r>
              <a:rPr lang="en-US" sz="5600"/>
              <a:t>Haddock, S. H. D. and Dunn, C. W. (2010). Practical Computing for Biologists. Sinauer Associates</a:t>
            </a:r>
            <a:endParaRPr/>
          </a:p>
          <a:p>
            <a:pPr marL="635000" lvl="0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Helvetica Neue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http://practicalcomputing.org/</a:t>
            </a:r>
            <a:endParaRPr/>
          </a:p>
          <a:p>
            <a:pPr marL="635000" lvl="0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Helvetica Neue"/>
              <a:buChar char="•"/>
            </a:pPr>
            <a:r>
              <a:rPr lang="en-US" sz="5600"/>
              <a:t>Reading must be complete </a:t>
            </a:r>
            <a:r>
              <a:rPr lang="en-US" b="1"/>
              <a:t>PRIOR</a:t>
            </a:r>
            <a:r>
              <a:rPr lang="en-US" sz="5600"/>
              <a:t> to class</a:t>
            </a:r>
            <a:endParaRPr/>
          </a:p>
        </p:txBody>
      </p:sp>
      <p:pic>
        <p:nvPicPr>
          <p:cNvPr id="120" name="Google Shape;120;p11" descr="PCfB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59681" y="2668911"/>
            <a:ext cx="8843911" cy="10639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566</Words>
  <Application>Microsoft Macintosh PowerPoint</Application>
  <PresentationFormat>Custom</PresentationFormat>
  <Paragraphs>142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Helvetica Neue</vt:lpstr>
      <vt:lpstr>Lemon</vt:lpstr>
      <vt:lpstr>Courier New</vt:lpstr>
      <vt:lpstr>Helvetica Neue Light</vt:lpstr>
      <vt:lpstr>Arial</vt:lpstr>
      <vt:lpstr>White</vt:lpstr>
      <vt:lpstr>Intro &amp; Regular Expressions</vt:lpstr>
      <vt:lpstr>Check-in, intros</vt:lpstr>
      <vt:lpstr>PowerPoint Presentation</vt:lpstr>
      <vt:lpstr>Intros</vt:lpstr>
      <vt:lpstr>Outline</vt:lpstr>
      <vt:lpstr>Course organization</vt:lpstr>
      <vt:lpstr>PowerPoint Presentation</vt:lpstr>
      <vt:lpstr>Syllabus on Canvas</vt:lpstr>
      <vt:lpstr>Required text</vt:lpstr>
      <vt:lpstr>Class organization</vt:lpstr>
      <vt:lpstr>Assignments</vt:lpstr>
      <vt:lpstr>Modules page in Canvas</vt:lpstr>
      <vt:lpstr>Access assignments via Modules</vt:lpstr>
      <vt:lpstr>Assignments submitted via Canvas</vt:lpstr>
      <vt:lpstr>PowerPoint Presentation</vt:lpstr>
      <vt:lpstr>“Pulling” GitHub updates</vt:lpstr>
      <vt:lpstr>Grading</vt:lpstr>
      <vt:lpstr>Final project - deadlines</vt:lpstr>
      <vt:lpstr>Computer setup</vt:lpstr>
      <vt:lpstr>Plain text files</vt:lpstr>
      <vt:lpstr>Plain text file</vt:lpstr>
      <vt:lpstr>Which of these formats are NOT plain text?</vt:lpstr>
      <vt:lpstr>Viewing non-plain text in text editor</vt:lpstr>
      <vt:lpstr>Whitespace</vt:lpstr>
      <vt:lpstr>Visualizing white space (BBEdit)</vt:lpstr>
      <vt:lpstr>PowerPoint Presentation</vt:lpstr>
      <vt:lpstr>BBEdit</vt:lpstr>
      <vt:lpstr>End of line characters differ by OS</vt:lpstr>
      <vt:lpstr>Regular expressions</vt:lpstr>
      <vt:lpstr>Regular expressions (a.k.a. regex, regexp)</vt:lpstr>
      <vt:lpstr>\d  \w  \s  .</vt:lpstr>
      <vt:lpstr>\w+  \w*  \w?</vt:lpstr>
      <vt:lpstr>[ABC]  [^ABC]  [A-C]</vt:lpstr>
      <vt:lpstr>(ABC)  (AB)C  ((AB)C)</vt:lpstr>
      <vt:lpstr>^  $</vt:lpstr>
      <vt:lpstr>Tips</vt:lpstr>
      <vt:lpstr>Regexp reference tables</vt:lpstr>
      <vt:lpstr>PowerPoint Presentation</vt:lpstr>
      <vt:lpstr>Demos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&amp; Regular Expressions</dc:title>
  <cp:lastModifiedBy>Jason Thomas Ladner</cp:lastModifiedBy>
  <cp:revision>1</cp:revision>
  <dcterms:modified xsi:type="dcterms:W3CDTF">2024-01-16T21:34:35Z</dcterms:modified>
</cp:coreProperties>
</file>